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405" r:id="rId2"/>
    <p:sldId id="407" r:id="rId3"/>
    <p:sldId id="257" r:id="rId4"/>
    <p:sldId id="263" r:id="rId5"/>
    <p:sldId id="264" r:id="rId6"/>
    <p:sldId id="303" r:id="rId7"/>
    <p:sldId id="304" r:id="rId8"/>
    <p:sldId id="305" r:id="rId9"/>
    <p:sldId id="306" r:id="rId10"/>
    <p:sldId id="307" r:id="rId11"/>
    <p:sldId id="308" r:id="rId12"/>
    <p:sldId id="266" r:id="rId13"/>
    <p:sldId id="270" r:id="rId14"/>
    <p:sldId id="302" r:id="rId15"/>
    <p:sldId id="271" r:id="rId16"/>
    <p:sldId id="259" r:id="rId17"/>
    <p:sldId id="272" r:id="rId18"/>
    <p:sldId id="321" r:id="rId19"/>
    <p:sldId id="426" r:id="rId20"/>
    <p:sldId id="416" r:id="rId21"/>
    <p:sldId id="424" r:id="rId22"/>
    <p:sldId id="423" r:id="rId23"/>
    <p:sldId id="422" r:id="rId24"/>
    <p:sldId id="421" r:id="rId25"/>
    <p:sldId id="420" r:id="rId26"/>
    <p:sldId id="419" r:id="rId27"/>
    <p:sldId id="418" r:id="rId28"/>
    <p:sldId id="320" r:id="rId29"/>
    <p:sldId id="322" r:id="rId30"/>
    <p:sldId id="318" r:id="rId31"/>
    <p:sldId id="317" r:id="rId32"/>
    <p:sldId id="310" r:id="rId33"/>
    <p:sldId id="327" r:id="rId34"/>
    <p:sldId id="328" r:id="rId35"/>
    <p:sldId id="324" r:id="rId36"/>
    <p:sldId id="329" r:id="rId37"/>
    <p:sldId id="330" r:id="rId38"/>
    <p:sldId id="331" r:id="rId39"/>
    <p:sldId id="334" r:id="rId40"/>
    <p:sldId id="332" r:id="rId41"/>
    <p:sldId id="333" r:id="rId42"/>
    <p:sldId id="335" r:id="rId43"/>
    <p:sldId id="336" r:id="rId44"/>
    <p:sldId id="325" r:id="rId45"/>
    <p:sldId id="337" r:id="rId46"/>
    <p:sldId id="339" r:id="rId47"/>
    <p:sldId id="340" r:id="rId48"/>
    <p:sldId id="346" r:id="rId49"/>
    <p:sldId id="341" r:id="rId50"/>
    <p:sldId id="342" r:id="rId51"/>
    <p:sldId id="343" r:id="rId52"/>
    <p:sldId id="344" r:id="rId53"/>
    <p:sldId id="347" r:id="rId54"/>
    <p:sldId id="345" r:id="rId55"/>
    <p:sldId id="353" r:id="rId56"/>
    <p:sldId id="348" r:id="rId57"/>
    <p:sldId id="349" r:id="rId58"/>
    <p:sldId id="350" r:id="rId59"/>
    <p:sldId id="355" r:id="rId60"/>
    <p:sldId id="351" r:id="rId61"/>
    <p:sldId id="352" r:id="rId62"/>
    <p:sldId id="356" r:id="rId63"/>
    <p:sldId id="359" r:id="rId64"/>
    <p:sldId id="357" r:id="rId65"/>
    <p:sldId id="358" r:id="rId66"/>
    <p:sldId id="404" r:id="rId67"/>
    <p:sldId id="326" r:id="rId68"/>
    <p:sldId id="360" r:id="rId69"/>
    <p:sldId id="361" r:id="rId70"/>
    <p:sldId id="362" r:id="rId71"/>
    <p:sldId id="363" r:id="rId72"/>
    <p:sldId id="372" r:id="rId73"/>
    <p:sldId id="374" r:id="rId74"/>
    <p:sldId id="375" r:id="rId75"/>
    <p:sldId id="385" r:id="rId76"/>
    <p:sldId id="386" r:id="rId77"/>
    <p:sldId id="387" r:id="rId78"/>
    <p:sldId id="388" r:id="rId79"/>
    <p:sldId id="389" r:id="rId80"/>
    <p:sldId id="391" r:id="rId81"/>
    <p:sldId id="390" r:id="rId82"/>
    <p:sldId id="392" r:id="rId83"/>
    <p:sldId id="393" r:id="rId84"/>
    <p:sldId id="394" r:id="rId85"/>
    <p:sldId id="395" r:id="rId86"/>
    <p:sldId id="396" r:id="rId87"/>
    <p:sldId id="397" r:id="rId88"/>
    <p:sldId id="403" r:id="rId89"/>
    <p:sldId id="399" r:id="rId90"/>
    <p:sldId id="400" r:id="rId91"/>
    <p:sldId id="401" r:id="rId92"/>
    <p:sldId id="425" r:id="rId93"/>
  </p:sldIdLst>
  <p:sldSz cx="9721850" cy="6858000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CEA"/>
    <a:srgbClr val="6A8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89544" autoAdjust="0"/>
  </p:normalViewPr>
  <p:slideViewPr>
    <p:cSldViewPr>
      <p:cViewPr varScale="1">
        <p:scale>
          <a:sx n="63" d="100"/>
          <a:sy n="63" d="100"/>
        </p:scale>
        <p:origin x="1398" y="54"/>
      </p:cViewPr>
      <p:guideLst>
        <p:guide orient="horz" pos="2160"/>
        <p:guide pos="306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905DB24-CD09-4AB8-A7D6-4A91B9BD5A98}" type="datetimeFigureOut">
              <a:rPr lang="fr-FR"/>
              <a:pPr>
                <a:defRPr/>
              </a:pPr>
              <a:t>19/09/2017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8538" y="685800"/>
            <a:ext cx="48609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DE7BFBF-0804-4C86-8868-4D84AC8A92ED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79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0"/>
              </a:spcBef>
            </a:pPr>
            <a:r>
              <a:rPr lang="fr-FR" smtClean="0">
                <a:solidFill>
                  <a:srgbClr val="C00000"/>
                </a:solidFill>
              </a:rPr>
              <a:t>Tim berners-Lee</a:t>
            </a:r>
            <a:r>
              <a:rPr lang="fr-FR" smtClean="0"/>
              <a:t> à travaillé au sein du CERN avant de rejoindre le MIT en 1994. Il est le président du W3C.</a:t>
            </a:r>
          </a:p>
        </p:txBody>
      </p:sp>
      <p:sp>
        <p:nvSpPr>
          <p:cNvPr id="450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79D0D53-9BC4-4672-B469-853329B64815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9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69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652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193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424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678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685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91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183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589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971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>
              <a:spcBef>
                <a:spcPct val="0"/>
              </a:spcBef>
            </a:pPr>
            <a:r>
              <a:rPr lang="fr-FR" smtClean="0"/>
              <a:t>Netscape Navigator : Ajout de nombreux éléments de présentation (police des textes, alignement, clignotement)</a:t>
            </a:r>
          </a:p>
        </p:txBody>
      </p:sp>
      <p:sp>
        <p:nvSpPr>
          <p:cNvPr id="4608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1C99060-5D9B-4EFA-B2DD-CB9B6DD9C4F2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030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488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6976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310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062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168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827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111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084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423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3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fr-FR" smtClean="0"/>
              <a:t>Le meilleur exemple de site présentant des designs divers pour un même code HTML.</a:t>
            </a:r>
          </a:p>
        </p:txBody>
      </p:sp>
      <p:sp>
        <p:nvSpPr>
          <p:cNvPr id="4915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9DE6928-31BA-414B-BA28-0E1BD84CD415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222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311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2133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6098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347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55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dirty="0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993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6191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799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4801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432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222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0A09245-DDD6-4A13-BF1F-23ACEA58D72A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4901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699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8745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170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4147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735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4236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659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3339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279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3252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1D5BA7D-11F9-43BD-9A33-7C1745138958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8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530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D3DE8E3-61C9-43EE-BCA1-506B9AD122A4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967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3252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1D5BA7D-11F9-43BD-9A33-7C1745138958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23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9777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8538" y="685800"/>
            <a:ext cx="48609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5C5A583-B763-424E-BFEA-B4A1F1FF3E8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089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29146" y="2130440"/>
            <a:ext cx="8263573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58285" y="3886200"/>
            <a:ext cx="680529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BF7B1-3FB9-4990-9CB9-E36FF33CF943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BE2E8-56B9-4ECB-897B-EBD0948C25EC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8C6B8-07DA-4E54-A8D8-16400F5381EC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07EE3-E3C7-4D43-ACD4-354CBA5791F5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48341" y="274653"/>
            <a:ext cx="2187416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86092" y="274653"/>
            <a:ext cx="6400218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A8CD2-E828-4AD5-977A-E62023F86174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57FF2-358D-4D0B-AAD7-2BB0B411B646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9B1D2-3772-4875-8983-00F1BC978F52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CE0D6-7EB4-43DF-8C70-FCDE61BB69D6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7960" y="4406915"/>
            <a:ext cx="826357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7960" y="2906713"/>
            <a:ext cx="826357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2E483-4096-4560-A752-9E0514DD4631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76679-4CF4-4A61-9413-E620633F552F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86100" y="1600206"/>
            <a:ext cx="429381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41940" y="1600206"/>
            <a:ext cx="429381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E957B3-1DA2-436A-B651-930726BC5D47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EFA48-0466-47CF-82E1-48814D483116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86097" y="1535113"/>
            <a:ext cx="429550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6097" y="2174875"/>
            <a:ext cx="429550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938573" y="1535113"/>
            <a:ext cx="429719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938573" y="2174875"/>
            <a:ext cx="429719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26103-C48C-43E5-A067-9FC2E8002D4C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BB4A9-EE89-4AD5-ACDE-56B575C002E8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A6C93B-BF1F-4D21-9323-4625C4EE3FBC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5708BF-5ABA-4212-BB13-6F1EB3003FEC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9A079-C26D-46E4-B87B-EC3ABD7B5E18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816A6-B61A-4F2F-85B8-EDA59EFF76A7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6096" y="273050"/>
            <a:ext cx="319842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00973" y="273065"/>
            <a:ext cx="543478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86096" y="1435103"/>
            <a:ext cx="319842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328EB-8730-44B3-A15A-77F190DC3852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512D65-5769-42BF-890D-C0CF86BF037A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05551" y="4800600"/>
            <a:ext cx="58331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905551" y="612775"/>
            <a:ext cx="583311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BE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05551" y="5367338"/>
            <a:ext cx="58331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A8970-206D-492A-B970-E09293A0A9D0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36A84-97A1-4F60-9731-EBBC6B0636C9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86100" y="274638"/>
            <a:ext cx="87496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fr-BE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86100" y="1600206"/>
            <a:ext cx="874966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86092" y="6356365"/>
            <a:ext cx="2268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26528D-6B23-42C9-9F52-65C686F9563D}" type="datetime1">
              <a:rPr lang="fr-FR" smtClean="0"/>
              <a:pPr>
                <a:defRPr/>
              </a:pPr>
              <a:t>19/09/2017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321632" y="6356365"/>
            <a:ext cx="30785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967326" y="6356365"/>
            <a:ext cx="2268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5B06F21-ABD6-4EFE-99A5-5F64EDADF472}" type="slidenum">
              <a:rPr lang="fr-BE"/>
              <a:pPr>
                <a:defRPr/>
              </a:pPr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hyperlink" Target="file:///E:\mastere\ex_form\textearea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file:///E:\..\mastere\ex_form\selection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demo_CHAPITRES/vide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738" y="41798"/>
            <a:ext cx="9759589" cy="7173416"/>
          </a:xfrm>
          <a:prstGeom prst="rect">
            <a:avLst/>
          </a:prstGeom>
          <a:noFill/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11117" y="432048"/>
            <a:ext cx="7170288" cy="2060848"/>
          </a:xfrm>
        </p:spPr>
        <p:txBody>
          <a:bodyPr>
            <a:normAutofit/>
          </a:bodyPr>
          <a:lstStyle/>
          <a:p>
            <a:pPr algn="l" eaLnBrk="1" hangingPunct="1"/>
            <a:r>
              <a:rPr lang="fr-FR" b="1" dirty="0" smtClean="0">
                <a:solidFill>
                  <a:srgbClr val="002060"/>
                </a:solidFill>
                <a:latin typeface="Arial Rounded MT Bold" pitchFamily="34" charset="0"/>
              </a:rPr>
              <a:t>HTML5, CSS3 &amp; JS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3973" y="4653136"/>
            <a:ext cx="9377877" cy="220486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fr-FR" sz="1200" dirty="0" smtClean="0"/>
              <a:t> </a:t>
            </a:r>
          </a:p>
          <a:p>
            <a:pPr eaLnBrk="1" hangingPunct="1"/>
            <a:r>
              <a:rPr lang="fr-FR" sz="1800" dirty="0" smtClean="0"/>
              <a:t>                                                                                           </a:t>
            </a:r>
          </a:p>
          <a:p>
            <a:pPr eaLnBrk="1" hangingPunct="1"/>
            <a:r>
              <a:rPr lang="fr-FR" sz="1800" dirty="0" smtClean="0"/>
              <a:t>                                       </a:t>
            </a:r>
          </a:p>
          <a:p>
            <a:pPr eaLnBrk="1" hangingPunct="1"/>
            <a:r>
              <a:rPr lang="fr-FR" sz="1800" dirty="0" smtClean="0"/>
              <a:t>                                                        </a:t>
            </a:r>
          </a:p>
          <a:p>
            <a:pPr eaLnBrk="1" hangingPunct="1"/>
            <a:endParaRPr lang="fr-FR" sz="1800" dirty="0" smtClean="0"/>
          </a:p>
          <a:p>
            <a:pPr eaLnBrk="1" hangingPunct="1"/>
            <a:endParaRPr lang="fr-FR" sz="1800" dirty="0" smtClean="0"/>
          </a:p>
          <a:p>
            <a:pPr eaLnBrk="1" hangingPunct="1"/>
            <a:r>
              <a:rPr lang="fr-FR" sz="1800" dirty="0" smtClean="0"/>
              <a:t>                                                                                                                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" y="4073004"/>
            <a:ext cx="2426009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10" name="Picture 4" descr="http://www.viasols.com/content/img/sliders/async/html5_css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0334" y="4221088"/>
            <a:ext cx="3658544" cy="2376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21"/>
          <p:cNvGrpSpPr>
            <a:grpSpLocks/>
          </p:cNvGrpSpPr>
          <p:nvPr/>
        </p:nvGrpSpPr>
        <p:grpSpPr bwMode="auto">
          <a:xfrm>
            <a:off x="6874499" y="3429003"/>
            <a:ext cx="1898798" cy="982663"/>
            <a:chOff x="5643570" y="3714752"/>
            <a:chExt cx="1785950" cy="982455"/>
          </a:xfrm>
        </p:grpSpPr>
        <p:pic>
          <p:nvPicPr>
            <p:cNvPr id="9261" name="Image 18" descr="Laptop2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43570" y="3714752"/>
              <a:ext cx="982455" cy="982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62" name="Image 20" descr="user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72264" y="3714752"/>
              <a:ext cx="857256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9" name="Image 38" descr="champignons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-484146">
            <a:off x="6484609" y="5175265"/>
            <a:ext cx="514786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6" name="Espace réservé du numéro de diapositive 4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67314F-5AB1-4B3A-98AE-78CA5AA957A0}" type="slidenum">
              <a:rPr lang="fr-FR" smtClean="0"/>
              <a:pPr/>
              <a:t>10</a:t>
            </a:fld>
            <a:endParaRPr lang="fr-FR" smtClean="0"/>
          </a:p>
        </p:txBody>
      </p:sp>
      <p:grpSp>
        <p:nvGrpSpPr>
          <p:cNvPr id="3" name="Groupe 11"/>
          <p:cNvGrpSpPr>
            <a:grpSpLocks/>
          </p:cNvGrpSpPr>
          <p:nvPr/>
        </p:nvGrpSpPr>
        <p:grpSpPr bwMode="auto">
          <a:xfrm>
            <a:off x="1154038" y="3429008"/>
            <a:ext cx="1898799" cy="1071563"/>
            <a:chOff x="857224" y="2714620"/>
            <a:chExt cx="1785950" cy="1071570"/>
          </a:xfrm>
        </p:grpSpPr>
        <p:pic>
          <p:nvPicPr>
            <p:cNvPr id="9258" name="Image 7" descr="serveur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14480" y="2714620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9" name="Image 8" descr="serveur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5852" y="2786058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60" name="Image 9" descr="serveur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57224" y="2857496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à coins arrondis 10"/>
          <p:cNvSpPr/>
          <p:nvPr/>
        </p:nvSpPr>
        <p:spPr>
          <a:xfrm>
            <a:off x="2202588" y="1785926"/>
            <a:ext cx="5696436" cy="9286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La page est alors décodée et affichée par un logiciel : c’est le </a:t>
            </a:r>
            <a:r>
              <a:rPr lang="fr-FR" b="1" dirty="0"/>
              <a:t>navigateur</a:t>
            </a:r>
            <a:r>
              <a:rPr lang="fr-FR" dirty="0"/>
              <a:t>.</a:t>
            </a:r>
          </a:p>
        </p:txBody>
      </p:sp>
      <p:sp>
        <p:nvSpPr>
          <p:cNvPr id="13" name="ZoneTexte 12"/>
          <p:cNvSpPr txBox="1">
            <a:spLocks noChangeArrowheads="1"/>
          </p:cNvSpPr>
          <p:nvPr/>
        </p:nvSpPr>
        <p:spPr bwMode="auto">
          <a:xfrm>
            <a:off x="1229990" y="3071828"/>
            <a:ext cx="182284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u="sng" dirty="0"/>
              <a:t>Serveur</a:t>
            </a:r>
          </a:p>
        </p:txBody>
      </p:sp>
      <p:pic>
        <p:nvPicPr>
          <p:cNvPr id="14" name="Image 13" descr="view_pag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0351" y="5214953"/>
            <a:ext cx="481029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age 15" descr="view_pag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3679" y="5214953"/>
            <a:ext cx="481029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835473" y="4857750"/>
            <a:ext cx="182284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/>
              <a:t>Mon site web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1044508" y="4857750"/>
            <a:ext cx="2050703" cy="8572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Flèche vers le haut 24"/>
          <p:cNvSpPr/>
          <p:nvPr/>
        </p:nvSpPr>
        <p:spPr>
          <a:xfrm>
            <a:off x="2065462" y="4500563"/>
            <a:ext cx="227856" cy="2857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9231" name="ZoneTexte 19"/>
          <p:cNvSpPr txBox="1">
            <a:spLocks noChangeArrowheads="1"/>
          </p:cNvSpPr>
          <p:nvPr/>
        </p:nvSpPr>
        <p:spPr bwMode="auto">
          <a:xfrm>
            <a:off x="6911628" y="3071828"/>
            <a:ext cx="182284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u="sng"/>
              <a:t>Client</a:t>
            </a:r>
          </a:p>
        </p:txBody>
      </p:sp>
      <p:pic>
        <p:nvPicPr>
          <p:cNvPr id="15" name="Image 14" descr="view_pag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79964" y="3929063"/>
            <a:ext cx="48103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e 36"/>
          <p:cNvGrpSpPr>
            <a:grpSpLocks/>
          </p:cNvGrpSpPr>
          <p:nvPr/>
        </p:nvGrpSpPr>
        <p:grpSpPr bwMode="auto">
          <a:xfrm>
            <a:off x="5620452" y="5049853"/>
            <a:ext cx="2332569" cy="1450975"/>
            <a:chOff x="5286380" y="4566488"/>
            <a:chExt cx="3465108" cy="2291512"/>
          </a:xfrm>
        </p:grpSpPr>
        <p:pic>
          <p:nvPicPr>
            <p:cNvPr id="9252" name="Image 25" descr="IE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42292" y="4602090"/>
              <a:ext cx="1161139" cy="116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3" name="Image 27" descr="firefox.png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352432" y="4566488"/>
              <a:ext cx="1163554" cy="1163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4" name="Image 29" descr="logo opera.png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286380" y="5857892"/>
              <a:ext cx="969182" cy="848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5" name="Image 30" descr="logo chromeg.png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286380" y="4722207"/>
              <a:ext cx="1092089" cy="1021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6" name="Image 34" descr="logo safari.png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715272" y="5821784"/>
              <a:ext cx="1036216" cy="1036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57" name="Image 35" descr="logo galeon.png"/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429388" y="5715000"/>
              <a:ext cx="11430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8" name="Rectangle à coins arrondis 37"/>
          <p:cNvSpPr/>
          <p:nvPr/>
        </p:nvSpPr>
        <p:spPr>
          <a:xfrm>
            <a:off x="1044501" y="3357006"/>
            <a:ext cx="4177357" cy="201565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2400" dirty="0"/>
              <a:t>Le navigateur est un logiciel qui interprète la page HTML et renvoie une sortie sur l’écran.</a:t>
            </a:r>
          </a:p>
          <a:p>
            <a:pPr algn="ctr">
              <a:defRPr/>
            </a:pPr>
            <a:endParaRPr lang="fr-FR" dirty="0"/>
          </a:p>
        </p:txBody>
      </p:sp>
      <p:sp>
        <p:nvSpPr>
          <p:cNvPr id="36" name="Rectangle 35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0" name="Sous-titre 7"/>
          <p:cNvSpPr txBox="1">
            <a:spLocks/>
          </p:cNvSpPr>
          <p:nvPr/>
        </p:nvSpPr>
        <p:spPr>
          <a:xfrm rot="16200000" flipH="1">
            <a:off x="-2008463" y="3244959"/>
            <a:ext cx="4968875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Le fonctionnement du WEB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1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lvl="0" algn="ctr" fontAlgn="auto">
              <a:spcAft>
                <a:spcPts val="0"/>
              </a:spcAft>
              <a:defRPr/>
            </a:pPr>
            <a:r>
              <a:rPr lang="fr-FR" sz="4000" dirty="0" smtClean="0"/>
              <a:t>Comment ça marche ?</a:t>
            </a:r>
            <a:endParaRPr lang="fr-FR" sz="4400" dirty="0"/>
          </a:p>
        </p:txBody>
      </p:sp>
      <p:sp>
        <p:nvSpPr>
          <p:cNvPr id="46" name="Rectangle 4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47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0.00816 0.18819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0.00741 L 0.05 -0.23657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 animBg="1"/>
      <p:bldP spid="25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1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1E320F-7AF2-4915-9EBD-10182C71835B}" type="slidenum">
              <a:rPr lang="fr-FR" smtClean="0"/>
              <a:pPr/>
              <a:t>11</a:t>
            </a:fld>
            <a:endParaRPr lang="fr-FR" smtClean="0"/>
          </a:p>
        </p:txBody>
      </p:sp>
      <p:sp>
        <p:nvSpPr>
          <p:cNvPr id="11" name="Rectangle à coins arrondis 10"/>
          <p:cNvSpPr/>
          <p:nvPr/>
        </p:nvSpPr>
        <p:spPr>
          <a:xfrm>
            <a:off x="2202588" y="1785926"/>
            <a:ext cx="5696436" cy="9286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Pour résumer</a:t>
            </a:r>
          </a:p>
        </p:txBody>
      </p:sp>
      <p:pic>
        <p:nvPicPr>
          <p:cNvPr id="10246" name="Image 28" descr="us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407" y="3429000"/>
            <a:ext cx="911423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Image 31" descr="us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63734" y="3429000"/>
            <a:ext cx="911423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Image 32" descr="user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72694" y="3429000"/>
            <a:ext cx="911423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9" name="Image 33" descr="firefox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7456" y="4786313"/>
            <a:ext cx="783149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50" name="Image 36" descr="serveur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8829" y="3357567"/>
            <a:ext cx="987376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Flèche droite à entaille 39"/>
          <p:cNvSpPr/>
          <p:nvPr/>
        </p:nvSpPr>
        <p:spPr>
          <a:xfrm>
            <a:off x="1631721" y="3679825"/>
            <a:ext cx="1367135" cy="3571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252" name="ZoneTexte 40"/>
          <p:cNvSpPr txBox="1">
            <a:spLocks noChangeArrowheads="1"/>
          </p:cNvSpPr>
          <p:nvPr/>
        </p:nvSpPr>
        <p:spPr bwMode="auto">
          <a:xfrm>
            <a:off x="2125645" y="3416300"/>
            <a:ext cx="106332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Etape 1</a:t>
            </a:r>
          </a:p>
        </p:txBody>
      </p:sp>
      <p:sp>
        <p:nvSpPr>
          <p:cNvPr id="42" name="Flèche droite à entaille 41"/>
          <p:cNvSpPr/>
          <p:nvPr/>
        </p:nvSpPr>
        <p:spPr>
          <a:xfrm>
            <a:off x="4480560" y="3679825"/>
            <a:ext cx="1368824" cy="3571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254" name="ZoneTexte 42"/>
          <p:cNvSpPr txBox="1">
            <a:spLocks noChangeArrowheads="1"/>
          </p:cNvSpPr>
          <p:nvPr/>
        </p:nvSpPr>
        <p:spPr bwMode="auto">
          <a:xfrm>
            <a:off x="4595338" y="3416300"/>
            <a:ext cx="106332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Etape 2</a:t>
            </a:r>
          </a:p>
        </p:txBody>
      </p:sp>
      <p:sp>
        <p:nvSpPr>
          <p:cNvPr id="44" name="Flèche droite à entaille 43"/>
          <p:cNvSpPr/>
          <p:nvPr/>
        </p:nvSpPr>
        <p:spPr>
          <a:xfrm>
            <a:off x="7191206" y="3679825"/>
            <a:ext cx="1367135" cy="3571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0256" name="ZoneTexte 44"/>
          <p:cNvSpPr txBox="1">
            <a:spLocks noChangeArrowheads="1"/>
          </p:cNvSpPr>
          <p:nvPr/>
        </p:nvSpPr>
        <p:spPr bwMode="auto">
          <a:xfrm>
            <a:off x="7329608" y="3416300"/>
            <a:ext cx="106332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/>
              <a:t>Etape 3</a:t>
            </a:r>
          </a:p>
        </p:txBody>
      </p:sp>
      <p:sp>
        <p:nvSpPr>
          <p:cNvPr id="10257" name="ZoneTexte 45"/>
          <p:cNvSpPr txBox="1">
            <a:spLocks noChangeArrowheads="1"/>
          </p:cNvSpPr>
          <p:nvPr/>
        </p:nvSpPr>
        <p:spPr bwMode="auto">
          <a:xfrm>
            <a:off x="1897781" y="4143390"/>
            <a:ext cx="159499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/>
              <a:t>Commander une page</a:t>
            </a:r>
          </a:p>
        </p:txBody>
      </p:sp>
      <p:sp>
        <p:nvSpPr>
          <p:cNvPr id="10258" name="ZoneTexte 46"/>
          <p:cNvSpPr txBox="1">
            <a:spLocks noChangeArrowheads="1"/>
          </p:cNvSpPr>
          <p:nvPr/>
        </p:nvSpPr>
        <p:spPr bwMode="auto">
          <a:xfrm>
            <a:off x="4443425" y="4143390"/>
            <a:ext cx="159499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/>
              <a:t>Récupérer la page</a:t>
            </a:r>
          </a:p>
        </p:txBody>
      </p:sp>
      <p:sp>
        <p:nvSpPr>
          <p:cNvPr id="10259" name="ZoneTexte 47"/>
          <p:cNvSpPr txBox="1">
            <a:spLocks noChangeArrowheads="1"/>
          </p:cNvSpPr>
          <p:nvPr/>
        </p:nvSpPr>
        <p:spPr bwMode="auto">
          <a:xfrm>
            <a:off x="7101745" y="4143390"/>
            <a:ext cx="159499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/>
              <a:t>Afficher la page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-5392" y="-27384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8" name="Sous-titre 7"/>
          <p:cNvSpPr txBox="1">
            <a:spLocks/>
          </p:cNvSpPr>
          <p:nvPr/>
        </p:nvSpPr>
        <p:spPr>
          <a:xfrm rot="16200000" flipH="1">
            <a:off x="-2008463" y="3244959"/>
            <a:ext cx="4968875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Le fonctionnement du WEB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29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lvl="0" algn="ctr" fontAlgn="auto">
              <a:spcAft>
                <a:spcPts val="0"/>
              </a:spcAft>
              <a:defRPr/>
            </a:pPr>
            <a:r>
              <a:rPr lang="fr-FR" sz="4000" dirty="0" smtClean="0"/>
              <a:t>Comment ça marche ?</a:t>
            </a:r>
            <a:endParaRPr lang="fr-FR" sz="4400" dirty="0"/>
          </a:p>
        </p:txBody>
      </p:sp>
      <p:sp>
        <p:nvSpPr>
          <p:cNvPr id="35" name="Rectangle 34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6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ous-titre 7"/>
          <p:cNvSpPr txBox="1">
            <a:spLocks/>
          </p:cNvSpPr>
          <p:nvPr/>
        </p:nvSpPr>
        <p:spPr>
          <a:xfrm>
            <a:off x="1262490" y="1062038"/>
            <a:ext cx="8305769" cy="51752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 </a:t>
            </a:r>
            <a:r>
              <a:rPr lang="fr-FR" sz="2400" dirty="0" smtClean="0">
                <a:solidFill>
                  <a:srgbClr val="FF0000"/>
                </a:solidFill>
              </a:rPr>
              <a:t>HTML 5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est fondamentalement le langage HTML dans sa 5</a:t>
            </a:r>
            <a:r>
              <a:rPr lang="fr-FR" sz="24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ème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version…</a:t>
            </a: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…Mais il regroupe, par un abus de langage justifié, le </a:t>
            </a:r>
          </a:p>
          <a:p>
            <a:pPr marL="0" lvl="1" algn="l" fontAlgn="auto">
              <a:spcAft>
                <a:spcPts val="0"/>
              </a:spcAft>
              <a:defRPr/>
            </a:pPr>
            <a:r>
              <a:rPr lang="fr-FR" sz="2400" dirty="0" smtClean="0">
                <a:solidFill>
                  <a:srgbClr val="0070C0"/>
                </a:solidFill>
              </a:rPr>
              <a:t>     HTML 5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le </a:t>
            </a:r>
            <a:r>
              <a:rPr lang="fr-FR" sz="2400" dirty="0" smtClean="0">
                <a:solidFill>
                  <a:srgbClr val="0070C0"/>
                </a:solidFill>
              </a:rPr>
              <a:t>CSS 3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le </a:t>
            </a:r>
            <a:r>
              <a:rPr lang="fr-FR" sz="2400" dirty="0" smtClean="0">
                <a:solidFill>
                  <a:srgbClr val="0070C0"/>
                </a:solidFill>
              </a:rPr>
              <a:t>JavaScript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fr-FR" sz="2400" dirty="0" smtClean="0">
                <a:solidFill>
                  <a:srgbClr val="FF0000"/>
                </a:solidFill>
              </a:rPr>
              <a:t>Le HTML 5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 donc </a:t>
            </a:r>
          </a:p>
          <a:p>
            <a:pPr marL="0" lvl="1" algn="l" fontAlgn="auto">
              <a:spcAft>
                <a:spcPts val="0"/>
              </a:spcAft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la pierre angulaire de cet l’édifice.</a:t>
            </a:r>
          </a:p>
          <a:p>
            <a:pPr marL="0" lvl="1" algn="l" fontAlgn="auto">
              <a:spcAft>
                <a:spcPts val="0"/>
              </a:spcAft>
              <a:defRPr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On va donc avoir :</a:t>
            </a:r>
            <a:endParaRPr lang="fr-FR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57300" lvl="3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800" b="1" dirty="0" smtClean="0">
                <a:solidFill>
                  <a:srgbClr val="00B050"/>
                </a:solidFill>
              </a:rPr>
              <a:t>HTML </a:t>
            </a:r>
            <a:r>
              <a:rPr lang="fr-F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 fond du document</a:t>
            </a:r>
          </a:p>
          <a:p>
            <a:pPr marL="1257300" lvl="3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800" b="1" dirty="0" smtClean="0">
                <a:solidFill>
                  <a:srgbClr val="7030A0"/>
                </a:solidFill>
              </a:rPr>
              <a:t>CSS </a:t>
            </a:r>
            <a:r>
              <a:rPr lang="fr-F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 forme du document</a:t>
            </a:r>
          </a:p>
          <a:p>
            <a:pPr marL="1257300" lvl="3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800" b="1" dirty="0" smtClean="0">
                <a:solidFill>
                  <a:srgbClr val="C00000"/>
                </a:solidFill>
              </a:rPr>
              <a:t>JavaScript </a:t>
            </a:r>
            <a:r>
              <a:rPr lang="fr-F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-&gt; dynamisme du document</a:t>
            </a:r>
          </a:p>
          <a:p>
            <a:pPr marL="0" lvl="1" algn="l" fontAlgn="auto">
              <a:spcAft>
                <a:spcPts val="0"/>
              </a:spcAft>
              <a:defRPr/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HTML 5 : HTML 5, CSS 3 et JavaScript</a:t>
            </a:r>
            <a:endParaRPr lang="fr-FR" sz="4000" dirty="0"/>
          </a:p>
        </p:txBody>
      </p:sp>
      <p:sp>
        <p:nvSpPr>
          <p:cNvPr id="1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Qu’est ce que HTML 5 ?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12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ous-titre 7"/>
          <p:cNvSpPr txBox="1">
            <a:spLocks/>
          </p:cNvSpPr>
          <p:nvPr/>
        </p:nvSpPr>
        <p:spPr>
          <a:xfrm>
            <a:off x="1262490" y="1062053"/>
            <a:ext cx="8305769" cy="343217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HTML (</a:t>
            </a:r>
            <a:r>
              <a:rPr lang="fr-FR" sz="2400" dirty="0" err="1" smtClean="0">
                <a:solidFill>
                  <a:srgbClr val="C00000"/>
                </a:solidFill>
              </a:rPr>
              <a:t>H</a:t>
            </a:r>
            <a:r>
              <a:rPr lang="fr-F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yper</a:t>
            </a:r>
            <a:r>
              <a:rPr lang="fr-FR" sz="2400" dirty="0" err="1" smtClean="0">
                <a:solidFill>
                  <a:srgbClr val="C00000"/>
                </a:solidFill>
              </a:rPr>
              <a:t>t</a:t>
            </a:r>
            <a:r>
              <a:rPr lang="fr-F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ext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rgbClr val="C00000"/>
                </a:solidFill>
              </a:rPr>
              <a:t>M</a:t>
            </a:r>
            <a:r>
              <a:rPr lang="fr-F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arkup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rgbClr val="C00000"/>
                </a:solidFill>
              </a:rPr>
              <a:t>L</a:t>
            </a:r>
            <a:r>
              <a:rPr lang="fr-F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anguage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est le format de données structurant une page web.</a:t>
            </a: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HTML est initialement dérivé du </a:t>
            </a:r>
            <a:r>
              <a:rPr lang="fr-FR" sz="2400" dirty="0" smtClean="0">
                <a:solidFill>
                  <a:srgbClr val="FF0000"/>
                </a:solidFill>
              </a:rPr>
              <a:t>SGML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</a:t>
            </a:r>
            <a:r>
              <a:rPr lang="fr-FR" sz="2400" dirty="0" smtClean="0">
                <a:solidFill>
                  <a:srgbClr val="C00000"/>
                </a:solidFill>
              </a:rPr>
              <a:t>S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tandard </a:t>
            </a:r>
            <a:r>
              <a:rPr lang="fr-FR" sz="2400" dirty="0" err="1">
                <a:solidFill>
                  <a:srgbClr val="C00000"/>
                </a:solidFill>
              </a:rPr>
              <a:t>G</a:t>
            </a:r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eneralized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dirty="0" err="1">
                <a:solidFill>
                  <a:srgbClr val="C00000"/>
                </a:solidFill>
              </a:rPr>
              <a:t>M</a:t>
            </a:r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arkup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dirty="0" err="1" smtClean="0">
                <a:solidFill>
                  <a:srgbClr val="C00000"/>
                </a:solidFill>
              </a:rPr>
              <a:t>L</a:t>
            </a:r>
            <a:r>
              <a:rPr lang="fr-F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anguage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dont la première publication date de 1986.</a:t>
            </a:r>
          </a:p>
          <a:p>
            <a:pPr marL="0" lvl="1" algn="l" fontAlgn="auto">
              <a:spcAft>
                <a:spcPts val="0"/>
              </a:spcAft>
              <a:defRPr/>
            </a:pPr>
            <a:endParaRPr lang="fr-F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C’est un langage de </a:t>
            </a:r>
            <a:r>
              <a:rPr lang="fr-FR" sz="2400" dirty="0" smtClean="0">
                <a:solidFill>
                  <a:srgbClr val="00B050"/>
                </a:solidFill>
              </a:rPr>
              <a:t>balisage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: </a:t>
            </a:r>
            <a:r>
              <a:rPr lang="fr-FR" sz="2400" dirty="0" smtClean="0">
                <a:solidFill>
                  <a:srgbClr val="C00000"/>
                </a:solidFill>
              </a:rPr>
              <a:t>&lt;balise&gt;</a:t>
            </a:r>
            <a:r>
              <a:rPr lang="fr-FR" sz="2400" dirty="0" smtClean="0">
                <a:solidFill>
                  <a:srgbClr val="0070C0"/>
                </a:solidFill>
              </a:rPr>
              <a:t>Contenu</a:t>
            </a:r>
            <a:r>
              <a:rPr lang="fr-FR" sz="2400" dirty="0" smtClean="0">
                <a:solidFill>
                  <a:srgbClr val="C00000"/>
                </a:solidFill>
              </a:rPr>
              <a:t>&lt;/balise&gt;</a:t>
            </a:r>
            <a:endParaRPr lang="fr-FR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Introduction au langage HTML</a:t>
            </a:r>
            <a:endParaRPr lang="fr-FR" sz="4000" dirty="0"/>
          </a:p>
        </p:txBody>
      </p:sp>
      <p:sp>
        <p:nvSpPr>
          <p:cNvPr id="1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Premier document  HTML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697956" y="4494212"/>
            <a:ext cx="3446531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&lt;html&gt;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&lt;head&gt;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Les en-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têtes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 du document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&lt;/head&gt;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&lt;body&gt;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                  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Le corps du document</a:t>
            </a:r>
            <a:endParaRPr lang="en-US" sz="1100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   &lt;/body&gt;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&lt;/html&gt;</a:t>
            </a:r>
          </a:p>
        </p:txBody>
      </p:sp>
      <p:sp>
        <p:nvSpPr>
          <p:cNvPr id="2" name="Rectangle 1"/>
          <p:cNvSpPr/>
          <p:nvPr/>
        </p:nvSpPr>
        <p:spPr>
          <a:xfrm>
            <a:off x="5416218" y="4572007"/>
            <a:ext cx="38077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Exemple de document HTML avec les premières balises </a:t>
            </a:r>
            <a:r>
              <a:rPr lang="fr-FR" sz="2400" dirty="0">
                <a:solidFill>
                  <a:srgbClr val="C00000"/>
                </a:solidFill>
                <a:latin typeface="+mn-lt"/>
                <a:cs typeface="+mn-cs"/>
              </a:rPr>
              <a:t>html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, </a:t>
            </a:r>
            <a:r>
              <a:rPr lang="fr-FR" sz="2400" dirty="0" err="1">
                <a:solidFill>
                  <a:srgbClr val="C00000"/>
                </a:solidFill>
                <a:latin typeface="+mn-lt"/>
                <a:cs typeface="+mn-cs"/>
              </a:rPr>
              <a:t>head</a:t>
            </a:r>
            <a:r>
              <a:rPr lang="fr-FR" sz="2400" dirty="0">
                <a:solidFill>
                  <a:srgbClr val="C00000"/>
                </a:solidFill>
                <a:latin typeface="+mn-lt"/>
                <a:cs typeface="+mn-cs"/>
              </a:rPr>
              <a:t>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et </a:t>
            </a:r>
            <a:r>
              <a:rPr lang="fr-FR" sz="2400" dirty="0">
                <a:solidFill>
                  <a:srgbClr val="C00000"/>
                </a:solidFill>
                <a:latin typeface="+mn-lt"/>
                <a:cs typeface="+mn-cs"/>
              </a:rPr>
              <a:t>body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13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5079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Structure d’une page HTML5</a:t>
            </a:r>
            <a:endParaRPr lang="fr-FR" sz="4000" dirty="0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Introduction au langage HTML 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14</a:t>
            </a:fld>
            <a:endParaRPr lang="fr-BE"/>
          </a:p>
        </p:txBody>
      </p:sp>
      <p:sp>
        <p:nvSpPr>
          <p:cNvPr id="15" name="Rectangle 14"/>
          <p:cNvSpPr/>
          <p:nvPr/>
        </p:nvSpPr>
        <p:spPr>
          <a:xfrm>
            <a:off x="1035397" y="1340198"/>
            <a:ext cx="4329262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16" name="Picture 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0078" y="1340198"/>
            <a:ext cx="4193061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Ellipse 16"/>
          <p:cNvSpPr/>
          <p:nvPr/>
        </p:nvSpPr>
        <p:spPr>
          <a:xfrm>
            <a:off x="4860925" y="1285860"/>
            <a:ext cx="2940184" cy="344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8" name="Connecteur droit avec flèche 17"/>
          <p:cNvCxnSpPr/>
          <p:nvPr/>
        </p:nvCxnSpPr>
        <p:spPr>
          <a:xfrm flipH="1">
            <a:off x="4716916" y="1643050"/>
            <a:ext cx="1215838" cy="64807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3636794" y="4221088"/>
            <a:ext cx="1296144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AutoShape 11"/>
          <p:cNvSpPr>
            <a:spLocks/>
          </p:cNvSpPr>
          <p:nvPr/>
        </p:nvSpPr>
        <p:spPr bwMode="auto">
          <a:xfrm>
            <a:off x="4905894" y="2357438"/>
            <a:ext cx="459087" cy="4032250"/>
          </a:xfrm>
          <a:prstGeom prst="leftBrace">
            <a:avLst>
              <a:gd name="adj1" fmla="val 77819"/>
              <a:gd name="adj2" fmla="val 44565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1077276" y="3845074"/>
            <a:ext cx="23034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400" b="0" i="1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 corps</a:t>
            </a:r>
            <a:endParaRPr kumimoji="0" lang="fr-FR" sz="2400" b="0" i="1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1186377" y="1396802"/>
            <a:ext cx="266611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</a:rPr>
              <a:t>  &lt;!DOCTYPE html &gt;</a:t>
            </a:r>
            <a:endParaRPr lang="fr-FR" b="1" dirty="0" smtClean="0"/>
          </a:p>
          <a:p>
            <a:r>
              <a:rPr lang="fr-FR" b="1" dirty="0" smtClean="0"/>
              <a:t>&lt;html </a:t>
            </a:r>
            <a:r>
              <a:rPr lang="fr-FR" dirty="0" err="1" smtClean="0"/>
              <a:t>lang</a:t>
            </a:r>
            <a:r>
              <a:rPr lang="fr-FR" dirty="0" smtClean="0"/>
              <a:t>="</a:t>
            </a:r>
            <a:r>
              <a:rPr lang="fr-FR" dirty="0" err="1" smtClean="0"/>
              <a:t>fr</a:t>
            </a:r>
            <a:r>
              <a:rPr lang="fr-FR" dirty="0" smtClean="0"/>
              <a:t>" </a:t>
            </a:r>
            <a:r>
              <a:rPr lang="fr-FR" b="1" dirty="0" smtClean="0"/>
              <a:t>&gt;</a:t>
            </a:r>
            <a:endParaRPr lang="fr-FR" b="1" dirty="0"/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972493" y="6214666"/>
            <a:ext cx="9600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/>
              <a:t>&lt;/html&gt;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1580760" y="2559846"/>
            <a:ext cx="3567882" cy="997196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b="1" dirty="0"/>
              <a:t>&lt;</a:t>
            </a:r>
            <a:r>
              <a:rPr lang="fr-FR" b="1" dirty="0" err="1"/>
              <a:t>head</a:t>
            </a:r>
            <a:r>
              <a:rPr lang="fr-FR" b="1" dirty="0"/>
              <a:t>&gt;</a:t>
            </a:r>
          </a:p>
          <a:p>
            <a:pPr>
              <a:lnSpc>
                <a:spcPct val="90000"/>
              </a:lnSpc>
              <a:buNone/>
            </a:pPr>
            <a:r>
              <a:rPr lang="fr-FR" sz="1200" b="1" dirty="0" smtClean="0"/>
              <a:t>&lt;</a:t>
            </a:r>
            <a:r>
              <a:rPr lang="fr-FR" sz="1200" b="1" dirty="0" err="1"/>
              <a:t>title</a:t>
            </a:r>
            <a:r>
              <a:rPr lang="fr-FR" sz="1200" b="1" dirty="0"/>
              <a:t>&gt;</a:t>
            </a:r>
            <a:r>
              <a:rPr lang="fr-FR" sz="1200" i="1" dirty="0"/>
              <a:t>Pages personnelles…</a:t>
            </a:r>
            <a:r>
              <a:rPr lang="fr-FR" sz="1200" b="1" dirty="0"/>
              <a:t>&lt;/</a:t>
            </a:r>
            <a:r>
              <a:rPr lang="fr-FR" sz="1200" b="1" dirty="0" err="1"/>
              <a:t>title</a:t>
            </a:r>
            <a:r>
              <a:rPr lang="fr-FR" sz="1200" b="1" dirty="0"/>
              <a:t>&gt;</a:t>
            </a:r>
          </a:p>
          <a:p>
            <a:r>
              <a:rPr lang="fr-FR" sz="1200" b="1" dirty="0"/>
              <a:t>     …</a:t>
            </a:r>
          </a:p>
          <a:p>
            <a:r>
              <a:rPr lang="fr-FR" b="1" dirty="0"/>
              <a:t>&lt;/</a:t>
            </a:r>
            <a:r>
              <a:rPr lang="fr-FR" b="1" dirty="0" err="1"/>
              <a:t>head</a:t>
            </a:r>
            <a:r>
              <a:rPr lang="fr-FR" b="1" dirty="0"/>
              <a:t>&gt;</a:t>
            </a: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077268" y="1991420"/>
            <a:ext cx="2663825" cy="34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fr-FR" sz="2400" i="1" dirty="0">
                <a:solidFill>
                  <a:schemeClr val="bg1">
                    <a:lumMod val="65000"/>
                  </a:schemeClr>
                </a:solidFill>
              </a:rPr>
              <a:t>Une entête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1580761" y="4637174"/>
            <a:ext cx="1713931" cy="1200329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/>
              <a:t>&lt;body&gt;</a:t>
            </a:r>
          </a:p>
          <a:p>
            <a:r>
              <a:rPr lang="fr-FR" sz="1200" b="1" dirty="0"/>
              <a:t>         … </a:t>
            </a:r>
          </a:p>
          <a:p>
            <a:r>
              <a:rPr lang="fr-FR" sz="1200" b="1" dirty="0"/>
              <a:t>         &lt;p&gt;</a:t>
            </a:r>
            <a:r>
              <a:rPr lang="fr-FR" sz="1200" i="1" dirty="0"/>
              <a:t>Bonjour !!!</a:t>
            </a:r>
            <a:r>
              <a:rPr lang="fr-FR" sz="1200" b="1" dirty="0"/>
              <a:t>&lt;/p&gt;</a:t>
            </a:r>
          </a:p>
          <a:p>
            <a:r>
              <a:rPr lang="fr-FR" sz="1200" b="1" dirty="0"/>
              <a:t>         …</a:t>
            </a:r>
          </a:p>
          <a:p>
            <a:r>
              <a:rPr lang="fr-FR" b="1" dirty="0"/>
              <a:t>&lt;/body&gt;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build="p"/>
      <p:bldP spid="24" grpId="0" animBg="1"/>
      <p:bldP spid="25" grpId="0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3600" dirty="0" smtClean="0"/>
              <a:t>Avec quoi fait-on une page web ?</a:t>
            </a:r>
            <a:endParaRPr lang="fr-FR" sz="400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15</a:t>
            </a:fld>
            <a:endParaRPr lang="fr-BE"/>
          </a:p>
        </p:txBody>
      </p:sp>
      <p:sp>
        <p:nvSpPr>
          <p:cNvPr id="25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Introduction au langage HTML  </a:t>
            </a:r>
          </a:p>
        </p:txBody>
      </p:sp>
      <p:pic>
        <p:nvPicPr>
          <p:cNvPr id="26" name="Image 14" descr="view_pag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4195" y="2803121"/>
            <a:ext cx="842893" cy="91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Flèche droite 26"/>
          <p:cNvSpPr/>
          <p:nvPr/>
        </p:nvSpPr>
        <p:spPr>
          <a:xfrm>
            <a:off x="2806267" y="3086054"/>
            <a:ext cx="1149398" cy="414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28" name="Image 27" descr="screenshot_notepadpp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0853" y="1124744"/>
            <a:ext cx="5256583" cy="4272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9" name="ZoneTexte 9"/>
          <p:cNvSpPr txBox="1">
            <a:spLocks noChangeArrowheads="1"/>
          </p:cNvSpPr>
          <p:nvPr/>
        </p:nvSpPr>
        <p:spPr bwMode="auto">
          <a:xfrm>
            <a:off x="1219198" y="3714258"/>
            <a:ext cx="15325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dirty="0"/>
              <a:t>Page Web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048424" y="5616898"/>
            <a:ext cx="7609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dirty="0"/>
              <a:t>Le code </a:t>
            </a:r>
            <a:r>
              <a:rPr lang="fr-FR" strike="sngStrike" dirty="0"/>
              <a:t>compliqué</a:t>
            </a:r>
            <a:r>
              <a:rPr lang="fr-FR" dirty="0"/>
              <a:t> qui décrit la page s’appelle </a:t>
            </a:r>
            <a:r>
              <a:rPr lang="fr-FR" b="1" dirty="0"/>
              <a:t>l’</a:t>
            </a:r>
            <a:r>
              <a:rPr lang="fr-FR" b="1" dirty="0">
                <a:solidFill>
                  <a:srgbClr val="FF0000"/>
                </a:solidFill>
              </a:rPr>
              <a:t>HTML</a:t>
            </a:r>
          </a:p>
          <a:p>
            <a:pPr algn="ctr">
              <a:defRPr/>
            </a:pPr>
            <a:r>
              <a:rPr lang="fr-FR" u="sng" dirty="0" smtClean="0"/>
              <a:t>C’est </a:t>
            </a:r>
            <a:r>
              <a:rPr lang="fr-FR" u="sng" dirty="0"/>
              <a:t>ce que nous allons apprendre à faire</a:t>
            </a:r>
          </a:p>
        </p:txBody>
      </p:sp>
      <p:grpSp>
        <p:nvGrpSpPr>
          <p:cNvPr id="31" name="Groupe 17"/>
          <p:cNvGrpSpPr>
            <a:grpSpLocks/>
          </p:cNvGrpSpPr>
          <p:nvPr/>
        </p:nvGrpSpPr>
        <p:grpSpPr bwMode="auto">
          <a:xfrm>
            <a:off x="4698374" y="1984687"/>
            <a:ext cx="3831328" cy="3735694"/>
            <a:chOff x="4072490" y="2500306"/>
            <a:chExt cx="3571344" cy="2946846"/>
          </a:xfrm>
        </p:grpSpPr>
        <p:sp>
          <p:nvSpPr>
            <p:cNvPr id="32" name="Ellipse 31"/>
            <p:cNvSpPr/>
            <p:nvPr/>
          </p:nvSpPr>
          <p:spPr>
            <a:xfrm>
              <a:off x="4072490" y="2500306"/>
              <a:ext cx="3571344" cy="25722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cxnSp>
          <p:nvCxnSpPr>
            <p:cNvPr id="33" name="Connecteur droit avec flèche 32"/>
            <p:cNvCxnSpPr>
              <a:stCxn id="32" idx="2"/>
              <a:endCxn id="30" idx="0"/>
            </p:cNvCxnSpPr>
            <p:nvPr/>
          </p:nvCxnSpPr>
          <p:spPr>
            <a:xfrm>
              <a:off x="4072491" y="3786431"/>
              <a:ext cx="48591" cy="166072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>
          <a:xfrm>
            <a:off x="957003" y="1125538"/>
            <a:ext cx="8764855" cy="5732462"/>
          </a:xfrm>
        </p:spPr>
        <p:txBody>
          <a:bodyPr rtlCol="0">
            <a:normAutofit/>
          </a:bodyPr>
          <a:lstStyle/>
          <a:p>
            <a:pPr marL="1200150" lvl="2" indent="-74295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 </a:t>
            </a:r>
            <a:r>
              <a:rPr lang="fr-FR" dirty="0" smtClean="0">
                <a:solidFill>
                  <a:srgbClr val="FF0000"/>
                </a:solidFill>
              </a:rPr>
              <a:t>doctype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 le préambule d’une page HTML, il spécifie le type de document.</a:t>
            </a:r>
          </a:p>
          <a:p>
            <a:pPr marL="1200150" lvl="2" indent="-74295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00150" lvl="2" indent="-74295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Doctype HTML 4.01</a:t>
            </a:r>
          </a:p>
          <a:p>
            <a:pPr marL="914400" lvl="3"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40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&lt;!</a:t>
            </a:r>
            <a:r>
              <a:rPr lang="fr-FR" sz="14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DOCTYPE HTML PUBLIC "-//W3C//DTD HTML 4.01//EN" "http://www.w3.org/TR/html4/strict.dtd</a:t>
            </a:r>
            <a:r>
              <a:rPr lang="fr-FR" sz="140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"&gt;</a:t>
            </a:r>
          </a:p>
          <a:p>
            <a:pPr marL="914400" lvl="3"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1200150" lvl="2" indent="-74295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Doctype X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HTML 1.1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3"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60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40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&lt;!</a:t>
            </a:r>
            <a:r>
              <a:rPr lang="fr-FR" sz="14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DOCTYPE html PUBLIC "-//W3C//DTD XHTML 1.1//EN" </a:t>
            </a:r>
          </a:p>
          <a:p>
            <a:pPr marL="914400" lvl="3"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4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40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fr-FR" sz="14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http://www.w3.org/TR/xhtml11/DTD/xhtml11.dtd</a:t>
            </a:r>
            <a:r>
              <a:rPr lang="fr-FR" sz="140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"&gt;</a:t>
            </a:r>
          </a:p>
          <a:p>
            <a:pPr marL="914400" lvl="3"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1200150" lvl="2" indent="-74295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Doctype 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HTML 5</a:t>
            </a:r>
          </a:p>
          <a:p>
            <a:pPr marL="914400" lvl="3"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400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400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&lt;!DOCTYPE html&gt;</a:t>
            </a:r>
          </a:p>
          <a:p>
            <a:pPr marL="1200150" lvl="2" indent="-74295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36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sz="2000" dirty="0"/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2800" u="sng" dirty="0" smtClean="0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 Doctype</a:t>
            </a:r>
            <a:r>
              <a:rPr lang="fr-FR" sz="4000" dirty="0"/>
              <a:t> </a:t>
            </a:r>
            <a:r>
              <a:rPr lang="fr-FR" sz="4000" dirty="0" smtClean="0"/>
              <a:t>avant tout</a:t>
            </a:r>
            <a:endParaRPr lang="fr-FR" sz="4000" dirty="0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1" descr="C:\Users\Kénium\Desktop\doctyp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4061" y="4868863"/>
            <a:ext cx="3058332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 Doctype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16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balises usuelles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usuelles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17</a:t>
            </a:fld>
            <a:endParaRPr lang="fr-BE"/>
          </a:p>
        </p:txBody>
      </p:sp>
      <p:sp>
        <p:nvSpPr>
          <p:cNvPr id="21" name="Rectangle à coins arrondis 20"/>
          <p:cNvSpPr/>
          <p:nvPr/>
        </p:nvSpPr>
        <p:spPr>
          <a:xfrm>
            <a:off x="1679872" y="1571612"/>
            <a:ext cx="7072362" cy="928694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400" dirty="0">
                <a:solidFill>
                  <a:schemeClr val="bg1"/>
                </a:solidFill>
              </a:rPr>
              <a:t>Les balises peuvent être de </a:t>
            </a:r>
            <a:r>
              <a:rPr lang="fr-FR" sz="2400" b="1" dirty="0">
                <a:solidFill>
                  <a:schemeClr val="bg1"/>
                </a:solidFill>
              </a:rPr>
              <a:t>deux natures différentes</a:t>
            </a:r>
          </a:p>
        </p:txBody>
      </p:sp>
      <p:sp>
        <p:nvSpPr>
          <p:cNvPr id="22" name="ZoneTexte 21"/>
          <p:cNvSpPr txBox="1">
            <a:spLocks noChangeArrowheads="1"/>
          </p:cNvSpPr>
          <p:nvPr/>
        </p:nvSpPr>
        <p:spPr bwMode="auto">
          <a:xfrm>
            <a:off x="1332537" y="2708934"/>
            <a:ext cx="7429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/>
              <a:t> 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Les balises « block »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: Elles englobent le contenu. Elles contiennent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des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paragraphes, des titres, etc.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20565" y="3787335"/>
            <a:ext cx="7200800" cy="5057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fr-FR" b="1" dirty="0">
                <a:solidFill>
                  <a:srgbClr val="FF0000"/>
                </a:solidFill>
              </a:rPr>
              <a:t>&lt; p &gt; </a:t>
            </a:r>
            <a:r>
              <a:rPr lang="fr-FR" dirty="0">
                <a:solidFill>
                  <a:srgbClr val="FF0000"/>
                </a:solidFill>
              </a:rPr>
              <a:t>  </a:t>
            </a:r>
            <a:r>
              <a:rPr lang="fr-FR" dirty="0">
                <a:solidFill>
                  <a:schemeClr val="tx1"/>
                </a:solidFill>
              </a:rPr>
              <a:t>Ceci est un paragraphe  </a:t>
            </a:r>
            <a:r>
              <a:rPr lang="fr-FR" b="1" dirty="0">
                <a:solidFill>
                  <a:srgbClr val="FF0000"/>
                </a:solidFill>
              </a:rPr>
              <a:t>&lt; /p &gt;</a:t>
            </a:r>
          </a:p>
        </p:txBody>
      </p:sp>
      <p:sp>
        <p:nvSpPr>
          <p:cNvPr id="28" name="ZoneTexte 9"/>
          <p:cNvSpPr txBox="1">
            <a:spLocks noChangeArrowheads="1"/>
          </p:cNvSpPr>
          <p:nvPr/>
        </p:nvSpPr>
        <p:spPr bwMode="auto">
          <a:xfrm>
            <a:off x="1620565" y="3573023"/>
            <a:ext cx="7858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  <p:sp>
        <p:nvSpPr>
          <p:cNvPr id="29" name="ZoneTexte 28"/>
          <p:cNvSpPr txBox="1">
            <a:spLocks noChangeArrowheads="1"/>
          </p:cNvSpPr>
          <p:nvPr/>
        </p:nvSpPr>
        <p:spPr bwMode="auto">
          <a:xfrm>
            <a:off x="1679904" y="4725158"/>
            <a:ext cx="7429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 Les balises « </a:t>
            </a:r>
            <a:r>
              <a:rPr lang="fr-F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inline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 » :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Elles sont dans le texte. (mettre en gras, souligner, </a:t>
            </a:r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etc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…)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20565" y="5787008"/>
            <a:ext cx="7128792" cy="666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fr-FR" b="1" dirty="0">
                <a:solidFill>
                  <a:schemeClr val="tx1"/>
                </a:solidFill>
              </a:rPr>
              <a:t>&lt; p &gt; </a:t>
            </a:r>
            <a:r>
              <a:rPr lang="fr-FR" dirty="0">
                <a:solidFill>
                  <a:schemeClr val="tx1"/>
                </a:solidFill>
              </a:rPr>
              <a:t>On va écrire un texte </a:t>
            </a:r>
            <a:r>
              <a:rPr lang="fr-FR" b="1" dirty="0">
                <a:solidFill>
                  <a:srgbClr val="FF0000"/>
                </a:solidFill>
              </a:rPr>
              <a:t>&lt;</a:t>
            </a:r>
            <a:r>
              <a:rPr lang="fr-FR" b="1" dirty="0" err="1">
                <a:solidFill>
                  <a:srgbClr val="FF0000"/>
                </a:solidFill>
              </a:rPr>
              <a:t>strong</a:t>
            </a:r>
            <a:r>
              <a:rPr lang="fr-FR" b="1" dirty="0">
                <a:solidFill>
                  <a:srgbClr val="FF0000"/>
                </a:solidFill>
              </a:rPr>
              <a:t>&gt;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chemeClr val="tx1"/>
                </a:solidFill>
              </a:rPr>
              <a:t>en gras </a:t>
            </a:r>
            <a:r>
              <a:rPr lang="fr-FR" b="1" dirty="0">
                <a:solidFill>
                  <a:srgbClr val="FF0000"/>
                </a:solidFill>
              </a:rPr>
              <a:t>&lt;/</a:t>
            </a:r>
            <a:r>
              <a:rPr lang="fr-FR" b="1" dirty="0" err="1">
                <a:solidFill>
                  <a:srgbClr val="FF0000"/>
                </a:solidFill>
              </a:rPr>
              <a:t>strong</a:t>
            </a:r>
            <a:r>
              <a:rPr lang="fr-FR" b="1" dirty="0">
                <a:solidFill>
                  <a:srgbClr val="FF0000"/>
                </a:solidFill>
              </a:rPr>
              <a:t>&gt; </a:t>
            </a:r>
            <a:r>
              <a:rPr lang="fr-FR" b="1" dirty="0">
                <a:solidFill>
                  <a:schemeClr val="tx1"/>
                </a:solidFill>
              </a:rPr>
              <a:t>!!!&lt;</a:t>
            </a:r>
            <a:r>
              <a:rPr lang="fr-FR" dirty="0">
                <a:solidFill>
                  <a:schemeClr val="tx1"/>
                </a:solidFill>
              </a:rPr>
              <a:t>/</a:t>
            </a:r>
            <a:r>
              <a:rPr lang="fr-FR" b="1" dirty="0">
                <a:solidFill>
                  <a:schemeClr val="tx1"/>
                </a:solidFill>
              </a:rPr>
              <a:t>p&gt;</a:t>
            </a:r>
          </a:p>
        </p:txBody>
      </p:sp>
      <p:sp>
        <p:nvSpPr>
          <p:cNvPr id="31" name="ZoneTexte 9"/>
          <p:cNvSpPr txBox="1">
            <a:spLocks noChangeArrowheads="1"/>
          </p:cNvSpPr>
          <p:nvPr/>
        </p:nvSpPr>
        <p:spPr bwMode="auto">
          <a:xfrm>
            <a:off x="1620565" y="5487194"/>
            <a:ext cx="78581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28" grpId="0"/>
      <p:bldP spid="29" grpId="0"/>
      <p:bldP spid="30" grpId="0" animBg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44506" y="1500188"/>
            <a:ext cx="837354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425" name="Espace réservé du numéro de diapositive 3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0EC07-3CFD-438B-9F91-98529DA68E30}" type="slidenum">
              <a:rPr lang="fr-FR" smtClean="0"/>
              <a:pPr/>
              <a:t>18</a:t>
            </a:fld>
            <a:endParaRPr lang="fr-FR" smtClean="0"/>
          </a:p>
        </p:txBody>
      </p:sp>
      <p:sp>
        <p:nvSpPr>
          <p:cNvPr id="52" name="Rectangle 23"/>
          <p:cNvSpPr>
            <a:spLocks noChangeArrowheads="1"/>
          </p:cNvSpPr>
          <p:nvPr/>
        </p:nvSpPr>
        <p:spPr bwMode="auto">
          <a:xfrm>
            <a:off x="1313953" y="4300538"/>
            <a:ext cx="7291388" cy="12001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&lt;body&gt;</a:t>
            </a:r>
          </a:p>
          <a:p>
            <a:pPr>
              <a:defRPr/>
            </a:pP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         … </a:t>
            </a:r>
          </a:p>
          <a:p>
            <a:pPr>
              <a:defRPr/>
            </a:pP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         &lt;p&gt;</a:t>
            </a:r>
            <a:r>
              <a:rPr lang="fr-FR" sz="1200" i="1" dirty="0">
                <a:solidFill>
                  <a:schemeClr val="bg1">
                    <a:lumMod val="85000"/>
                  </a:schemeClr>
                </a:solidFill>
              </a:rPr>
              <a:t>Bonjour !!!</a:t>
            </a: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&lt;/p&gt;</a:t>
            </a:r>
          </a:p>
          <a:p>
            <a:pPr>
              <a:defRPr/>
            </a:pPr>
            <a:r>
              <a:rPr lang="fr-FR" sz="1200" b="1" dirty="0">
                <a:solidFill>
                  <a:schemeClr val="bg1">
                    <a:lumMod val="85000"/>
                  </a:schemeClr>
                </a:solidFill>
              </a:rPr>
              <a:t>         …</a:t>
            </a:r>
          </a:p>
          <a:p>
            <a:pPr>
              <a:defRPr/>
            </a:pP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&lt;/body&gt;</a:t>
            </a:r>
          </a:p>
        </p:txBody>
      </p:sp>
      <p:sp>
        <p:nvSpPr>
          <p:cNvPr id="17413" name="Rectangle 14"/>
          <p:cNvSpPr>
            <a:spLocks noChangeArrowheads="1"/>
          </p:cNvSpPr>
          <p:nvPr/>
        </p:nvSpPr>
        <p:spPr bwMode="auto">
          <a:xfrm>
            <a:off x="1119985" y="1666875"/>
            <a:ext cx="8606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/>
              <a:t>&lt;html&gt;</a:t>
            </a:r>
          </a:p>
        </p:txBody>
      </p:sp>
      <p:sp>
        <p:nvSpPr>
          <p:cNvPr id="17414" name="Rectangle 17"/>
          <p:cNvSpPr>
            <a:spLocks noChangeArrowheads="1"/>
          </p:cNvSpPr>
          <p:nvPr/>
        </p:nvSpPr>
        <p:spPr bwMode="auto">
          <a:xfrm>
            <a:off x="1206449" y="2000265"/>
            <a:ext cx="7291388" cy="1662113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b="1" dirty="0"/>
              <a:t>&lt;</a:t>
            </a:r>
            <a:r>
              <a:rPr lang="fr-FR" b="1" dirty="0" err="1"/>
              <a:t>head</a:t>
            </a:r>
            <a:r>
              <a:rPr lang="fr-FR" b="1" dirty="0"/>
              <a:t>&gt;</a:t>
            </a:r>
          </a:p>
          <a:p>
            <a:endParaRPr lang="fr-FR" sz="1200" b="1" dirty="0"/>
          </a:p>
          <a:p>
            <a:r>
              <a:rPr lang="fr-FR" sz="1200" b="1" dirty="0"/>
              <a:t>       &lt;</a:t>
            </a:r>
            <a:r>
              <a:rPr lang="fr-FR" sz="1200" b="1" dirty="0" err="1"/>
              <a:t>title</a:t>
            </a:r>
            <a:r>
              <a:rPr lang="fr-FR" sz="1200" b="1" dirty="0"/>
              <a:t>&gt;</a:t>
            </a:r>
            <a:r>
              <a:rPr lang="fr-FR" sz="1200" i="1" dirty="0"/>
              <a:t>Titre de la page</a:t>
            </a:r>
            <a:r>
              <a:rPr lang="fr-FR" sz="1200" b="1" dirty="0"/>
              <a:t>&lt;/</a:t>
            </a:r>
            <a:r>
              <a:rPr lang="fr-FR" sz="1200" b="1" dirty="0" err="1"/>
              <a:t>title</a:t>
            </a:r>
            <a:r>
              <a:rPr lang="fr-FR" sz="1200" b="1" dirty="0"/>
              <a:t>&gt;</a:t>
            </a:r>
          </a:p>
          <a:p>
            <a:endParaRPr lang="fr-FR" sz="1200" b="1" dirty="0"/>
          </a:p>
          <a:p>
            <a:r>
              <a:rPr lang="fr-FR" sz="1200" b="1" dirty="0"/>
              <a:t>       &lt;</a:t>
            </a:r>
            <a:r>
              <a:rPr lang="fr-FR" sz="1200" b="1" dirty="0" err="1"/>
              <a:t>meta</a:t>
            </a:r>
            <a:r>
              <a:rPr lang="fr-FR" sz="1200" b="1" dirty="0"/>
              <a:t> </a:t>
            </a:r>
            <a:r>
              <a:rPr lang="fr-FR" sz="1200" b="1" dirty="0" smtClean="0"/>
              <a:t>  </a:t>
            </a:r>
            <a:r>
              <a:rPr lang="fr-FR" sz="1200" b="1" dirty="0" err="1" smtClean="0">
                <a:solidFill>
                  <a:srgbClr val="FF0000"/>
                </a:solidFill>
              </a:rPr>
              <a:t>charset</a:t>
            </a:r>
            <a:r>
              <a:rPr lang="fr-FR" sz="1200" b="1" dirty="0" smtClean="0">
                <a:solidFill>
                  <a:srgbClr val="FF0000"/>
                </a:solidFill>
              </a:rPr>
              <a:t>=</a:t>
            </a:r>
            <a:r>
              <a:rPr lang="fr-FR" sz="1200" b="1" dirty="0" smtClean="0">
                <a:solidFill>
                  <a:srgbClr val="00B050"/>
                </a:solidFill>
              </a:rPr>
              <a:t> " </a:t>
            </a:r>
            <a:r>
              <a:rPr lang="fr-FR" sz="1200" b="1" dirty="0" err="1" smtClean="0">
                <a:solidFill>
                  <a:srgbClr val="FF0000"/>
                </a:solidFill>
              </a:rPr>
              <a:t>utf</a:t>
            </a:r>
            <a:r>
              <a:rPr lang="fr-FR" sz="1200" b="1" dirty="0" smtClean="0">
                <a:solidFill>
                  <a:srgbClr val="FF0000"/>
                </a:solidFill>
              </a:rPr>
              <a:t>-8</a:t>
            </a:r>
            <a:r>
              <a:rPr lang="fr-FR" sz="1200" b="1" dirty="0" smtClean="0">
                <a:solidFill>
                  <a:srgbClr val="00B050"/>
                </a:solidFill>
              </a:rPr>
              <a:t>"</a:t>
            </a:r>
            <a:r>
              <a:rPr lang="fr-FR" sz="1200" b="1" dirty="0" smtClean="0"/>
              <a:t> </a:t>
            </a:r>
            <a:r>
              <a:rPr lang="fr-FR" sz="1200" b="1" dirty="0"/>
              <a:t>/&gt;</a:t>
            </a:r>
          </a:p>
          <a:p>
            <a:endParaRPr lang="fr-FR" b="1" dirty="0"/>
          </a:p>
          <a:p>
            <a:r>
              <a:rPr lang="fr-FR" b="1" dirty="0"/>
              <a:t>&lt;/</a:t>
            </a:r>
            <a:r>
              <a:rPr lang="fr-FR" b="1" dirty="0" err="1"/>
              <a:t>head</a:t>
            </a:r>
            <a:r>
              <a:rPr lang="fr-FR" b="1" dirty="0"/>
              <a:t>&gt;</a:t>
            </a:r>
          </a:p>
        </p:txBody>
      </p:sp>
      <p:sp>
        <p:nvSpPr>
          <p:cNvPr id="17415" name="ZoneTexte 9"/>
          <p:cNvSpPr txBox="1">
            <a:spLocks noChangeArrowheads="1"/>
          </p:cNvSpPr>
          <p:nvPr/>
        </p:nvSpPr>
        <p:spPr bwMode="auto">
          <a:xfrm>
            <a:off x="1073125" y="1285890"/>
            <a:ext cx="83547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54293" y="2428875"/>
            <a:ext cx="2354511" cy="357188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grpSp>
        <p:nvGrpSpPr>
          <p:cNvPr id="2" name="Groupe 43"/>
          <p:cNvGrpSpPr>
            <a:grpSpLocks/>
          </p:cNvGrpSpPr>
          <p:nvPr/>
        </p:nvGrpSpPr>
        <p:grpSpPr bwMode="auto">
          <a:xfrm>
            <a:off x="2506415" y="2996953"/>
            <a:ext cx="5392588" cy="2217985"/>
            <a:chOff x="3286116" y="1425313"/>
            <a:chExt cx="5072098" cy="2218001"/>
          </a:xfrm>
          <a:solidFill>
            <a:schemeClr val="bg2">
              <a:lumMod val="90000"/>
            </a:schemeClr>
          </a:solidFill>
        </p:grpSpPr>
        <p:sp>
          <p:nvSpPr>
            <p:cNvPr id="45" name="Rectangle à coins arrondis 44"/>
            <p:cNvSpPr/>
            <p:nvPr/>
          </p:nvSpPr>
          <p:spPr>
            <a:xfrm>
              <a:off x="3286116" y="2643182"/>
              <a:ext cx="5072098" cy="100013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>
                  <a:solidFill>
                    <a:schemeClr val="tx1"/>
                  </a:solidFill>
                </a:rPr>
                <a:t>Cette balise permet de dire que le contenu est écrit avec la </a:t>
              </a:r>
              <a:r>
                <a:rPr lang="fr-FR" b="1" dirty="0">
                  <a:solidFill>
                    <a:schemeClr val="tx1"/>
                  </a:solidFill>
                </a:rPr>
                <a:t>norme </a:t>
              </a:r>
              <a:r>
                <a:rPr lang="fr-FR" b="1" dirty="0" err="1" smtClean="0"/>
                <a:t>utf</a:t>
              </a:r>
              <a:r>
                <a:rPr lang="fr-FR" b="1" dirty="0" smtClean="0"/>
                <a:t>-8</a:t>
              </a:r>
              <a:endParaRPr lang="fr-FR" b="1" dirty="0"/>
            </a:p>
            <a:p>
              <a:pPr algn="ctr">
                <a:defRPr/>
              </a:pPr>
              <a:r>
                <a:rPr lang="fr-FR" dirty="0"/>
                <a:t>(avec les accents é-à-è-ë-…)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Connecteur droit avec flèche 45"/>
            <p:cNvCxnSpPr>
              <a:stCxn id="45" idx="0"/>
            </p:cNvCxnSpPr>
            <p:nvPr/>
          </p:nvCxnSpPr>
          <p:spPr>
            <a:xfrm flipH="1" flipV="1">
              <a:off x="4420566" y="1425313"/>
              <a:ext cx="1401599" cy="1217870"/>
            </a:xfrm>
            <a:prstGeom prst="straightConnector1">
              <a:avLst/>
            </a:prstGeom>
            <a:grpFill/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421" name="Rectangle 50"/>
          <p:cNvSpPr>
            <a:spLocks noChangeArrowheads="1"/>
          </p:cNvSpPr>
          <p:nvPr/>
        </p:nvSpPr>
        <p:spPr bwMode="auto">
          <a:xfrm>
            <a:off x="1092607" y="6072189"/>
            <a:ext cx="9600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/>
              <a:t>&lt;/html&gt;</a:t>
            </a:r>
          </a:p>
        </p:txBody>
      </p:sp>
      <p:grpSp>
        <p:nvGrpSpPr>
          <p:cNvPr id="3" name="Groupe 37"/>
          <p:cNvGrpSpPr>
            <a:grpSpLocks/>
          </p:cNvGrpSpPr>
          <p:nvPr/>
        </p:nvGrpSpPr>
        <p:grpSpPr bwMode="auto">
          <a:xfrm>
            <a:off x="3708796" y="2071688"/>
            <a:ext cx="5405438" cy="857250"/>
            <a:chOff x="3202592" y="2071678"/>
            <a:chExt cx="5084184" cy="857256"/>
          </a:xfrm>
          <a:solidFill>
            <a:schemeClr val="bg2">
              <a:lumMod val="90000"/>
            </a:schemeClr>
          </a:solidFill>
        </p:grpSpPr>
        <p:sp>
          <p:nvSpPr>
            <p:cNvPr id="22" name="Rectangle à coins arrondis 21"/>
            <p:cNvSpPr/>
            <p:nvPr/>
          </p:nvSpPr>
          <p:spPr>
            <a:xfrm>
              <a:off x="4286248" y="2071678"/>
              <a:ext cx="4000528" cy="85725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>
                  <a:solidFill>
                    <a:schemeClr val="tx1"/>
                  </a:solidFill>
                </a:rPr>
                <a:t>La balise </a:t>
              </a:r>
              <a:r>
                <a:rPr lang="fr-FR" b="1" dirty="0">
                  <a:solidFill>
                    <a:schemeClr val="tx1"/>
                  </a:solidFill>
                </a:rPr>
                <a:t>&lt;</a:t>
              </a:r>
              <a:r>
                <a:rPr lang="fr-FR" b="1" dirty="0" err="1">
                  <a:solidFill>
                    <a:schemeClr val="tx1"/>
                  </a:solidFill>
                </a:rPr>
                <a:t>title</a:t>
              </a:r>
              <a:r>
                <a:rPr lang="fr-FR" b="1" dirty="0">
                  <a:solidFill>
                    <a:schemeClr val="tx1"/>
                  </a:solidFill>
                </a:rPr>
                <a:t>&gt;&lt;/</a:t>
              </a:r>
              <a:r>
                <a:rPr lang="fr-FR" b="1" dirty="0" err="1">
                  <a:solidFill>
                    <a:schemeClr val="tx1"/>
                  </a:solidFill>
                </a:rPr>
                <a:t>title</a:t>
              </a:r>
              <a:r>
                <a:rPr lang="fr-FR" b="1" dirty="0">
                  <a:solidFill>
                    <a:schemeClr val="tx1"/>
                  </a:solidFill>
                </a:rPr>
                <a:t>&gt; </a:t>
              </a:r>
              <a:r>
                <a:rPr lang="fr-FR" dirty="0">
                  <a:solidFill>
                    <a:schemeClr val="tx1"/>
                  </a:solidFill>
                </a:rPr>
                <a:t>permettent d’indiquer le titre de la page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necteur droit avec flèche 23"/>
            <p:cNvCxnSpPr>
              <a:stCxn id="22" idx="1"/>
              <a:endCxn id="35" idx="3"/>
            </p:cNvCxnSpPr>
            <p:nvPr/>
          </p:nvCxnSpPr>
          <p:spPr>
            <a:xfrm flipH="1">
              <a:off x="3202592" y="2500306"/>
              <a:ext cx="1083655" cy="107157"/>
            </a:xfrm>
            <a:prstGeom prst="straightConnector1">
              <a:avLst/>
            </a:prstGeom>
            <a:grpFill/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e 58"/>
          <p:cNvGrpSpPr>
            <a:grpSpLocks/>
          </p:cNvGrpSpPr>
          <p:nvPr/>
        </p:nvGrpSpPr>
        <p:grpSpPr bwMode="auto">
          <a:xfrm>
            <a:off x="2269777" y="1643063"/>
            <a:ext cx="6911628" cy="1785938"/>
            <a:chOff x="1571604" y="1643050"/>
            <a:chExt cx="6500858" cy="1785950"/>
          </a:xfrm>
          <a:solidFill>
            <a:schemeClr val="bg2">
              <a:lumMod val="90000"/>
            </a:schemeClr>
          </a:solidFill>
        </p:grpSpPr>
        <p:cxnSp>
          <p:nvCxnSpPr>
            <p:cNvPr id="55" name="Connecteur droit avec flèche 54"/>
            <p:cNvCxnSpPr>
              <a:stCxn id="54" idx="1"/>
            </p:cNvCxnSpPr>
            <p:nvPr/>
          </p:nvCxnSpPr>
          <p:spPr>
            <a:xfrm rot="10800000" flipV="1">
              <a:off x="1571604" y="2143116"/>
              <a:ext cx="2786082" cy="71439"/>
            </a:xfrm>
            <a:prstGeom prst="straightConnector1">
              <a:avLst/>
            </a:prstGeom>
            <a:grpFill/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>
              <a:stCxn id="54" idx="1"/>
            </p:cNvCxnSpPr>
            <p:nvPr/>
          </p:nvCxnSpPr>
          <p:spPr>
            <a:xfrm rot="10800000" flipV="1">
              <a:off x="1571604" y="2143116"/>
              <a:ext cx="2786082" cy="1285884"/>
            </a:xfrm>
            <a:prstGeom prst="straightConnector1">
              <a:avLst/>
            </a:prstGeom>
            <a:grpFill/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à coins arrondis 53"/>
            <p:cNvSpPr/>
            <p:nvPr/>
          </p:nvSpPr>
          <p:spPr>
            <a:xfrm>
              <a:off x="4357686" y="1643050"/>
              <a:ext cx="3714776" cy="100013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 smtClean="0">
                  <a:solidFill>
                    <a:schemeClr val="tx1"/>
                  </a:solidFill>
                </a:rPr>
                <a:t>Placée entre </a:t>
              </a:r>
              <a:r>
                <a:rPr lang="fr-FR" dirty="0">
                  <a:solidFill>
                    <a:schemeClr val="tx1"/>
                  </a:solidFill>
                </a:rPr>
                <a:t>les balises </a:t>
              </a:r>
              <a:r>
                <a:rPr lang="fr-FR" b="1" dirty="0">
                  <a:solidFill>
                    <a:schemeClr val="tx1"/>
                  </a:solidFill>
                </a:rPr>
                <a:t>&lt;</a:t>
              </a:r>
              <a:r>
                <a:rPr lang="fr-FR" b="1" dirty="0" err="1">
                  <a:solidFill>
                    <a:schemeClr val="tx1"/>
                  </a:solidFill>
                </a:rPr>
                <a:t>head</a:t>
              </a:r>
              <a:r>
                <a:rPr lang="fr-FR" b="1" dirty="0">
                  <a:solidFill>
                    <a:schemeClr val="tx1"/>
                  </a:solidFill>
                </a:rPr>
                <a:t>&gt; </a:t>
              </a:r>
              <a:r>
                <a:rPr lang="fr-FR" dirty="0">
                  <a:solidFill>
                    <a:schemeClr val="tx1"/>
                  </a:solidFill>
                </a:rPr>
                <a:t>et termine par </a:t>
              </a:r>
              <a:r>
                <a:rPr lang="fr-FR" b="1" dirty="0">
                  <a:solidFill>
                    <a:schemeClr val="tx1"/>
                  </a:solidFill>
                </a:rPr>
                <a:t>&lt;/</a:t>
              </a:r>
              <a:r>
                <a:rPr lang="fr-FR" b="1" dirty="0" err="1">
                  <a:solidFill>
                    <a:schemeClr val="tx1"/>
                  </a:solidFill>
                </a:rPr>
                <a:t>head</a:t>
              </a:r>
              <a:r>
                <a:rPr lang="fr-FR" b="1" dirty="0">
                  <a:solidFill>
                    <a:schemeClr val="tx1"/>
                  </a:solidFill>
                </a:rPr>
                <a:t>&gt;</a:t>
              </a: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426294" y="2857500"/>
            <a:ext cx="2354510" cy="357188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2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L’entête</a:t>
            </a:r>
            <a:endParaRPr lang="fr-FR" sz="4000" dirty="0"/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usuelles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Espace réservé du numéro de diapositive 3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0EC07-3CFD-438B-9F91-98529DA68E30}" type="slidenum">
              <a:rPr lang="fr-FR" smtClean="0"/>
              <a:pPr/>
              <a:t>19</a:t>
            </a:fld>
            <a:endParaRPr lang="fr-FR" smtClean="0"/>
          </a:p>
        </p:txBody>
      </p: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2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L’entête</a:t>
            </a:r>
            <a:endParaRPr lang="fr-FR" sz="4000" dirty="0"/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4461" y="2001523"/>
            <a:ext cx="9012492" cy="31085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66700" lvl="1" indent="6350" algn="just"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 smtClean="0"/>
              <a:t>Son contenu est le </a:t>
            </a:r>
            <a:r>
              <a:rPr lang="fr-FR" sz="2800" dirty="0"/>
              <a:t>titre </a:t>
            </a:r>
            <a:r>
              <a:rPr lang="fr-FR" sz="2800" dirty="0" smtClean="0"/>
              <a:t>apparaît </a:t>
            </a:r>
            <a:r>
              <a:rPr lang="fr-FR" sz="2800" dirty="0"/>
              <a:t>dans la barre de titre du navigateur ainsi que dans les signets lorsque </a:t>
            </a:r>
            <a:r>
              <a:rPr lang="fr-FR" sz="2800" dirty="0" smtClean="0"/>
              <a:t>vous mettez </a:t>
            </a:r>
            <a:r>
              <a:rPr lang="fr-FR" sz="2800" dirty="0"/>
              <a:t>le site en favoris</a:t>
            </a:r>
            <a:r>
              <a:rPr lang="fr-FR" sz="2800" dirty="0" smtClean="0"/>
              <a:t>.</a:t>
            </a:r>
          </a:p>
          <a:p>
            <a:pPr marL="266700" lvl="1" indent="6350" algn="just">
              <a:buClr>
                <a:schemeClr val="accent2"/>
              </a:buClr>
              <a:buSzPct val="85000"/>
            </a:pPr>
            <a:endParaRPr lang="fr-FR" sz="2800" dirty="0" smtClean="0"/>
          </a:p>
          <a:p>
            <a:pPr marL="266700" lvl="1" indent="633413" algn="just">
              <a:buClr>
                <a:schemeClr val="accent2"/>
              </a:buClr>
              <a:buSzPct val="85000"/>
            </a:pPr>
            <a:r>
              <a:rPr lang="fr-FR" sz="2800" dirty="0"/>
              <a:t>Exemple</a:t>
            </a:r>
            <a:r>
              <a:rPr lang="fr-FR" sz="2800" dirty="0" smtClean="0"/>
              <a:t>:</a:t>
            </a:r>
          </a:p>
          <a:p>
            <a:pPr marL="266700" lvl="1" indent="633413" algn="just">
              <a:buClr>
                <a:schemeClr val="accent2"/>
              </a:buClr>
              <a:buSzPct val="85000"/>
            </a:pPr>
            <a:r>
              <a:rPr lang="fr-FR" sz="2800" dirty="0" smtClean="0"/>
              <a:t> </a:t>
            </a:r>
          </a:p>
          <a:p>
            <a:pPr marL="266700" lvl="1" indent="6350" algn="just">
              <a:buClr>
                <a:schemeClr val="accent2"/>
              </a:buClr>
              <a:buSzPct val="85000"/>
            </a:pPr>
            <a:r>
              <a:rPr lang="fr-FR" sz="2800" dirty="0" smtClean="0"/>
              <a:t>&lt;</a:t>
            </a:r>
            <a:r>
              <a:rPr lang="fr-FR" sz="2800" dirty="0" err="1" smtClean="0"/>
              <a:t>title</a:t>
            </a:r>
            <a:r>
              <a:rPr lang="fr-FR" sz="2800" dirty="0" smtClean="0"/>
              <a:t>&gt;Cours HTML5 </a:t>
            </a:r>
            <a:r>
              <a:rPr lang="fr-FR" sz="2800" dirty="0"/>
              <a:t>- Apprenez les bases du </a:t>
            </a:r>
            <a:r>
              <a:rPr lang="fr-FR" sz="2800" dirty="0" smtClean="0"/>
              <a:t>HTML5&lt;/</a:t>
            </a:r>
            <a:r>
              <a:rPr lang="fr-FR" sz="2800" dirty="0" err="1"/>
              <a:t>title</a:t>
            </a:r>
            <a:r>
              <a:rPr lang="fr-FR" sz="2800" dirty="0" smtClean="0"/>
              <a:t>&gt;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993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7738" y="-315416"/>
            <a:ext cx="9759589" cy="7173416"/>
          </a:xfrm>
          <a:prstGeom prst="rect">
            <a:avLst/>
          </a:prstGeom>
          <a:noFill/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5133" y="1152128"/>
            <a:ext cx="7170288" cy="2060848"/>
          </a:xfrm>
        </p:spPr>
        <p:txBody>
          <a:bodyPr>
            <a:normAutofit/>
          </a:bodyPr>
          <a:lstStyle/>
          <a:p>
            <a:pPr algn="l" eaLnBrk="1" hangingPunct="1"/>
            <a:r>
              <a:rPr lang="fr-FR" sz="3600" b="1" dirty="0" smtClean="0">
                <a:solidFill>
                  <a:srgbClr val="002060"/>
                </a:solidFill>
                <a:latin typeface="Arial Rounded MT Bold" pitchFamily="34" charset="0"/>
              </a:rPr>
              <a:t>Partie 1</a:t>
            </a:r>
            <a:r>
              <a:rPr lang="fr-FR" b="1" dirty="0" smtClean="0">
                <a:solidFill>
                  <a:srgbClr val="002060"/>
                </a:solidFill>
                <a:latin typeface="Arial Rounded MT Bold" pitchFamily="34" charset="0"/>
              </a:rPr>
              <a:t>  : HTML5</a:t>
            </a:r>
          </a:p>
        </p:txBody>
      </p:sp>
      <p:sp>
        <p:nvSpPr>
          <p:cNvPr id="205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8E168B-E1E1-403E-BAEB-339AEAD55A8C}" type="slidenum">
              <a:rPr lang="fr-FR" smtClean="0"/>
              <a:pPr/>
              <a:t>2</a:t>
            </a:fld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Espace réservé du numéro de diapositive 3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0EC07-3CFD-438B-9F91-98529DA68E30}" type="slidenum">
              <a:rPr lang="fr-FR" smtClean="0"/>
              <a:pPr/>
              <a:t>20</a:t>
            </a:fld>
            <a:endParaRPr lang="fr-FR" smtClean="0"/>
          </a:p>
        </p:txBody>
      </p: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2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L’entête</a:t>
            </a:r>
            <a:endParaRPr lang="fr-FR" sz="4000" dirty="0"/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Méta</a:t>
            </a:r>
          </a:p>
        </p:txBody>
      </p:sp>
      <p:sp>
        <p:nvSpPr>
          <p:cNvPr id="5" name="Rectangle 4"/>
          <p:cNvSpPr/>
          <p:nvPr/>
        </p:nvSpPr>
        <p:spPr>
          <a:xfrm>
            <a:off x="832595" y="679331"/>
            <a:ext cx="8735664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1" indent="6350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/>
              <a:t>Les balises </a:t>
            </a:r>
            <a:r>
              <a:rPr lang="fr-FR" sz="2800" dirty="0" err="1"/>
              <a:t>meta</a:t>
            </a:r>
            <a:r>
              <a:rPr lang="fr-FR" sz="2800" dirty="0"/>
              <a:t> sont obligatoirement placées dans la balise &lt;</a:t>
            </a:r>
            <a:r>
              <a:rPr lang="fr-FR" sz="2800" dirty="0" err="1"/>
              <a:t>head</a:t>
            </a:r>
            <a:r>
              <a:rPr lang="fr-FR" sz="2800" dirty="0"/>
              <a:t>&gt;</a:t>
            </a:r>
          </a:p>
          <a:p>
            <a:pPr marL="266700" lvl="1" indent="6350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/>
              <a:t>Ils permettent de renseigner diverses informations sur la page en cours, comme son auteur, une courte description du document, des </a:t>
            </a:r>
            <a:r>
              <a:rPr lang="fr-FR" sz="2800" dirty="0" smtClean="0"/>
              <a:t>mots-clefs, </a:t>
            </a:r>
            <a:r>
              <a:rPr lang="fr-FR" sz="2800" dirty="0"/>
              <a:t>etc.</a:t>
            </a:r>
          </a:p>
          <a:p>
            <a:pPr marL="266700" lvl="1" indent="6350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</a:pPr>
            <a:r>
              <a:rPr lang="en-US" sz="2800" dirty="0"/>
              <a:t>&lt;meta name=“Nom" content=“</a:t>
            </a:r>
            <a:r>
              <a:rPr lang="en-US" sz="2800" dirty="0" err="1"/>
              <a:t>contenu</a:t>
            </a:r>
            <a:r>
              <a:rPr lang="en-US" sz="2800" dirty="0"/>
              <a:t>"&gt;</a:t>
            </a:r>
            <a:endParaRPr lang="fr-FR" sz="2800" dirty="0"/>
          </a:p>
          <a:p>
            <a:pPr marL="266700" lvl="1" indent="457200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</a:pPr>
            <a:r>
              <a:rPr lang="fr-FR" sz="2800" b="1" u="sng" dirty="0"/>
              <a:t>Exemple :</a:t>
            </a:r>
            <a:r>
              <a:rPr lang="fr-FR" sz="2800" dirty="0"/>
              <a:t> la </a:t>
            </a:r>
            <a:r>
              <a:rPr lang="fr-FR" sz="2800" dirty="0" err="1"/>
              <a:t>meta</a:t>
            </a:r>
            <a:r>
              <a:rPr lang="fr-FR" sz="2800" dirty="0"/>
              <a:t> </a:t>
            </a:r>
            <a:r>
              <a:rPr lang="fr-FR" sz="2800" dirty="0" err="1"/>
              <a:t>author</a:t>
            </a:r>
            <a:r>
              <a:rPr lang="fr-FR" sz="2800" dirty="0"/>
              <a:t> : Renseigne le prénom et nom de l'auteur de la page courante. S'il y a plusieurs auteurs, les </a:t>
            </a:r>
            <a:r>
              <a:rPr lang="en-GB" sz="2800" dirty="0" err="1"/>
              <a:t>séparer</a:t>
            </a:r>
            <a:r>
              <a:rPr lang="en-GB" sz="2800" dirty="0"/>
              <a:t> </a:t>
            </a:r>
            <a:r>
              <a:rPr lang="en-GB" sz="2800" dirty="0" err="1"/>
              <a:t>d'une</a:t>
            </a:r>
            <a:r>
              <a:rPr lang="en-GB" sz="2800" dirty="0"/>
              <a:t> virgule.</a:t>
            </a:r>
          </a:p>
          <a:p>
            <a:pPr marL="266700" lvl="1" algn="ctr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</a:pPr>
            <a:r>
              <a:rPr lang="en-US" sz="2800" dirty="0"/>
              <a:t>&lt;meta name="author" content</a:t>
            </a:r>
            <a:r>
              <a:rPr lang="en-US" sz="2800" dirty="0" smtClean="0"/>
              <a:t>=“Mona LAROUSSI, Aymen SELLAOUTI"&gt;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154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Espace réservé du numéro de diapositive 3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0EC07-3CFD-438B-9F91-98529DA68E30}" type="slidenum">
              <a:rPr lang="fr-FR" smtClean="0"/>
              <a:pPr/>
              <a:t>21</a:t>
            </a:fld>
            <a:endParaRPr lang="fr-FR" smtClean="0"/>
          </a:p>
        </p:txBody>
      </p: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2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L’entête</a:t>
            </a:r>
            <a:endParaRPr lang="fr-FR" sz="4000" dirty="0"/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Méta</a:t>
            </a:r>
          </a:p>
        </p:txBody>
      </p:sp>
      <p:sp>
        <p:nvSpPr>
          <p:cNvPr id="2" name="Rectangle 1"/>
          <p:cNvSpPr/>
          <p:nvPr/>
        </p:nvSpPr>
        <p:spPr>
          <a:xfrm>
            <a:off x="756469" y="1196752"/>
            <a:ext cx="84222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7550" lvl="1" indent="87313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 err="1"/>
              <a:t>meta</a:t>
            </a:r>
            <a:r>
              <a:rPr lang="fr-FR" sz="2800" dirty="0"/>
              <a:t> keywords : Contient une liste de mots-clefs sur lesquels les moteurs de recherche vont se référer. </a:t>
            </a:r>
          </a:p>
          <a:p>
            <a:pPr marL="717550" lvl="1" indent="87313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/>
              <a:t>Les mots-clefs sont séparés par une virgule. </a:t>
            </a:r>
          </a:p>
          <a:p>
            <a:pPr marL="717550" lvl="1" indent="87313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/>
              <a:t>Avoir trop de mots-clefs peut être considéré par les moteurs comme du spam, donc ne pas dépasser les 500 caractères.</a:t>
            </a:r>
          </a:p>
          <a:p>
            <a:pPr marL="0" lvl="1" algn="ctr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</a:pPr>
            <a:r>
              <a:rPr lang="en-GB" sz="2800" dirty="0"/>
              <a:t>	&lt;meta name="keywords" content="</a:t>
            </a:r>
            <a:r>
              <a:rPr lang="en-GB" sz="2800" dirty="0" err="1"/>
              <a:t>cours</a:t>
            </a:r>
            <a:r>
              <a:rPr lang="en-GB" sz="2800" dirty="0"/>
              <a:t> html, </a:t>
            </a:r>
            <a:r>
              <a:rPr lang="en-GB" sz="2800" dirty="0" err="1"/>
              <a:t>balise</a:t>
            </a:r>
            <a:r>
              <a:rPr lang="en-GB" sz="2800" dirty="0"/>
              <a:t> meta, </a:t>
            </a:r>
            <a:r>
              <a:rPr lang="en-GB" sz="2800" dirty="0" err="1"/>
              <a:t>formulaires</a:t>
            </a:r>
            <a:r>
              <a:rPr lang="en-GB" sz="2800" dirty="0"/>
              <a:t>, </a:t>
            </a:r>
            <a:r>
              <a:rPr lang="en-GB" sz="2800" dirty="0" err="1"/>
              <a:t>listes</a:t>
            </a:r>
            <a:r>
              <a:rPr lang="en-GB" sz="2800" dirty="0"/>
              <a:t>, tableaux, cadres"&gt;</a:t>
            </a:r>
          </a:p>
        </p:txBody>
      </p:sp>
    </p:spTree>
    <p:extLst>
      <p:ext uri="{BB962C8B-B14F-4D97-AF65-F5344CB8AC3E}">
        <p14:creationId xmlns:p14="http://schemas.microsoft.com/office/powerpoint/2010/main" val="17174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Espace réservé du numéro de diapositive 3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0EC07-3CFD-438B-9F91-98529DA68E30}" type="slidenum">
              <a:rPr lang="fr-FR" smtClean="0"/>
              <a:pPr/>
              <a:t>22</a:t>
            </a:fld>
            <a:endParaRPr lang="fr-FR" smtClean="0"/>
          </a:p>
        </p:txBody>
      </p: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2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L’entête</a:t>
            </a:r>
            <a:endParaRPr lang="fr-FR" sz="4000" dirty="0"/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Méta</a:t>
            </a:r>
          </a:p>
        </p:txBody>
      </p:sp>
      <p:sp>
        <p:nvSpPr>
          <p:cNvPr id="2" name="Rectangle 1"/>
          <p:cNvSpPr/>
          <p:nvPr/>
        </p:nvSpPr>
        <p:spPr>
          <a:xfrm>
            <a:off x="1116509" y="1649120"/>
            <a:ext cx="8191102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</a:pPr>
            <a:r>
              <a:rPr lang="fr-FR" sz="2800" dirty="0" err="1"/>
              <a:t>meta</a:t>
            </a:r>
            <a:r>
              <a:rPr lang="fr-FR" sz="2800" dirty="0"/>
              <a:t> </a:t>
            </a:r>
            <a:r>
              <a:rPr lang="fr-FR" sz="2800" dirty="0" err="1"/>
              <a:t>category</a:t>
            </a:r>
            <a:r>
              <a:rPr lang="fr-FR" sz="2800" dirty="0"/>
              <a:t>: Contient une liste de mots qui décrivent la catégorie de la page. Elle est utile pour les annuaires et elle n’est pas obligatoire.</a:t>
            </a:r>
          </a:p>
          <a:p>
            <a:pPr marL="0" lvl="1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</a:pPr>
            <a:r>
              <a:rPr lang="en-GB" sz="2800" dirty="0" smtClean="0"/>
              <a:t>&lt;</a:t>
            </a:r>
            <a:r>
              <a:rPr lang="fr-FR" sz="2800" dirty="0" smtClean="0"/>
              <a:t>META NAME</a:t>
            </a:r>
            <a:r>
              <a:rPr lang="fr-FR" sz="2800" dirty="0"/>
              <a:t>="</a:t>
            </a:r>
            <a:r>
              <a:rPr lang="fr-FR" sz="2800" dirty="0" err="1"/>
              <a:t>Category</a:t>
            </a:r>
            <a:r>
              <a:rPr lang="fr-FR" sz="2800" dirty="0"/>
              <a:t>" CONTENT</a:t>
            </a:r>
            <a:r>
              <a:rPr lang="fr-FR" sz="2800" dirty="0" smtClean="0"/>
              <a:t>= "</a:t>
            </a:r>
            <a:r>
              <a:rPr lang="fr-FR" sz="2800" dirty="0" err="1"/>
              <a:t>Webmastering</a:t>
            </a:r>
            <a:r>
              <a:rPr lang="fr-FR" sz="2800" dirty="0"/>
              <a:t>, 	Gestion de sites</a:t>
            </a:r>
            <a:r>
              <a:rPr lang="fr-FR" sz="2800" dirty="0" smtClean="0"/>
              <a:t>"&gt; </a:t>
            </a:r>
          </a:p>
          <a:p>
            <a:pPr marL="0" lvl="1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</a:pPr>
            <a:r>
              <a:rPr lang="fr-FR" sz="2800" dirty="0" smtClean="0"/>
              <a:t>S’il </a:t>
            </a:r>
            <a:r>
              <a:rPr lang="fr-FR" sz="2800" dirty="0"/>
              <a:t>y a plusieurs valeurs possibles, alors elles seront séparées par des virgules)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5610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Espace réservé du numéro de diapositive 3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0EC07-3CFD-438B-9F91-98529DA68E30}" type="slidenum">
              <a:rPr lang="fr-FR" smtClean="0"/>
              <a:pPr/>
              <a:t>23</a:t>
            </a:fld>
            <a:endParaRPr lang="fr-FR" smtClean="0"/>
          </a:p>
        </p:txBody>
      </p: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2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L’entête</a:t>
            </a:r>
            <a:endParaRPr lang="fr-FR" sz="4000" dirty="0"/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Méta</a:t>
            </a:r>
          </a:p>
        </p:txBody>
      </p:sp>
      <p:sp>
        <p:nvSpPr>
          <p:cNvPr id="9" name="Rectangle 8"/>
          <p:cNvSpPr/>
          <p:nvPr/>
        </p:nvSpPr>
        <p:spPr>
          <a:xfrm>
            <a:off x="612453" y="1533774"/>
            <a:ext cx="8928992" cy="44627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717550" lvl="1" indent="87313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 err="1"/>
              <a:t>meta</a:t>
            </a:r>
            <a:r>
              <a:rPr lang="fr-FR" sz="2800" dirty="0"/>
              <a:t> </a:t>
            </a:r>
            <a:r>
              <a:rPr lang="fr-FR" sz="2800" dirty="0" err="1"/>
              <a:t>language</a:t>
            </a:r>
            <a:r>
              <a:rPr lang="fr-FR" sz="2800" dirty="0"/>
              <a:t>: Langue de la page sous la forme d'une abréviation (2 lettres). </a:t>
            </a:r>
          </a:p>
          <a:p>
            <a:pPr marL="717550" lvl="1" indent="87313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/>
              <a:t>Cette zone n’est pas obligatoire et sans doute inutile (elle ne semble pas prise en compte par les moteurs). </a:t>
            </a:r>
          </a:p>
          <a:p>
            <a:pPr marL="717550" lvl="1" indent="87313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/>
              <a:t>Exemples de valeurs possibles : ''</a:t>
            </a:r>
            <a:r>
              <a:rPr lang="fr-FR" sz="2800" dirty="0" err="1"/>
              <a:t>fr</a:t>
            </a:r>
            <a:r>
              <a:rPr lang="fr-FR" sz="2800" dirty="0"/>
              <a:t>'' (Français), ''en'' (Anglais), ''de'' (Allemand), ''es'' (Espagnol), ''</a:t>
            </a:r>
            <a:r>
              <a:rPr lang="fr-FR" sz="2800" dirty="0" err="1"/>
              <a:t>it</a:t>
            </a:r>
            <a:r>
              <a:rPr lang="fr-FR" sz="2800" dirty="0"/>
              <a:t>'' (Italien).</a:t>
            </a:r>
            <a:endParaRPr lang="fr-FR" sz="2800" dirty="0">
              <a:solidFill>
                <a:srgbClr val="404060"/>
              </a:solidFill>
            </a:endParaRPr>
          </a:p>
          <a:p>
            <a:pPr marL="717550" lvl="1" indent="87313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</a:pPr>
            <a:r>
              <a:rPr lang="en-GB" sz="2800" dirty="0"/>
              <a:t>&lt;</a:t>
            </a:r>
            <a:r>
              <a:rPr lang="fr-FR" sz="2800" dirty="0"/>
              <a:t>META NAME="</a:t>
            </a:r>
            <a:r>
              <a:rPr lang="fr-FR" sz="2800" dirty="0" err="1"/>
              <a:t>Language</a:t>
            </a:r>
            <a:r>
              <a:rPr lang="fr-FR" sz="2800" dirty="0"/>
              <a:t>" CONTENT="</a:t>
            </a:r>
            <a:r>
              <a:rPr lang="fr-FR" sz="2800" dirty="0" err="1"/>
              <a:t>fr</a:t>
            </a:r>
            <a:r>
              <a:rPr lang="fr-FR" sz="2800" dirty="0"/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311556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Espace réservé du numéro de diapositive 3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0EC07-3CFD-438B-9F91-98529DA68E30}" type="slidenum">
              <a:rPr lang="fr-FR" smtClean="0"/>
              <a:pPr/>
              <a:t>24</a:t>
            </a:fld>
            <a:endParaRPr lang="fr-FR" smtClean="0"/>
          </a:p>
        </p:txBody>
      </p: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2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L’entête</a:t>
            </a:r>
            <a:endParaRPr lang="fr-FR" sz="4000" dirty="0"/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Méta</a:t>
            </a:r>
          </a:p>
        </p:txBody>
      </p:sp>
      <p:sp>
        <p:nvSpPr>
          <p:cNvPr id="9" name="Rectangle 8"/>
          <p:cNvSpPr/>
          <p:nvPr/>
        </p:nvSpPr>
        <p:spPr>
          <a:xfrm>
            <a:off x="468437" y="764704"/>
            <a:ext cx="8928992" cy="60631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717550" lvl="1" indent="87313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 err="1"/>
              <a:t>meta</a:t>
            </a:r>
            <a:r>
              <a:rPr lang="fr-FR" sz="2800" dirty="0"/>
              <a:t> Description : Description de la page.</a:t>
            </a:r>
            <a:br>
              <a:rPr lang="fr-FR" sz="2800" dirty="0"/>
            </a:br>
            <a:r>
              <a:rPr lang="fr-FR" sz="2800" dirty="0">
                <a:solidFill>
                  <a:srgbClr val="FF0000"/>
                </a:solidFill>
              </a:rPr>
              <a:t>Zone très utile.</a:t>
            </a:r>
            <a:r>
              <a:rPr lang="fr-FR" sz="2800" dirty="0"/>
              <a:t> </a:t>
            </a:r>
          </a:p>
          <a:p>
            <a:pPr marL="717550" lvl="1" indent="87313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/>
              <a:t>Chaque page DOIT avoir une description indépendante ( entre 100 et 1000 caractères).</a:t>
            </a:r>
          </a:p>
          <a:p>
            <a:pPr marL="717550" lvl="1" indent="87313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/>
              <a:t>Cette description est fréquemment reprise par les annuaires qui indexent votre site.</a:t>
            </a:r>
          </a:p>
          <a:p>
            <a:pPr marL="717550" lvl="1" indent="87313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  <a:buFont typeface="Wingdings 2"/>
              <a:buChar char=""/>
            </a:pPr>
            <a:r>
              <a:rPr lang="fr-FR" sz="2800" dirty="0">
                <a:solidFill>
                  <a:srgbClr val="FF0000"/>
                </a:solidFill>
              </a:rPr>
              <a:t>Évitez</a:t>
            </a:r>
            <a:r>
              <a:rPr lang="fr-FR" sz="2800" dirty="0"/>
              <a:t> donc d'y faire figurer une suite de mots clés sans attrait pour les internautes. </a:t>
            </a:r>
          </a:p>
          <a:p>
            <a:pPr marL="717550" lvl="1" indent="87313" algn="just">
              <a:spcBef>
                <a:spcPts val="1200"/>
              </a:spcBef>
              <a:spcAft>
                <a:spcPts val="1200"/>
              </a:spcAft>
              <a:buClr>
                <a:schemeClr val="accent2"/>
              </a:buClr>
              <a:buSzPct val="85000"/>
            </a:pPr>
            <a:r>
              <a:rPr lang="fr-FR" sz="2800" dirty="0"/>
              <a:t> </a:t>
            </a:r>
            <a:r>
              <a:rPr lang="en-GB" sz="2800" dirty="0"/>
              <a:t>&lt;</a:t>
            </a:r>
            <a:r>
              <a:rPr lang="fr-FR" sz="2800" dirty="0"/>
              <a:t>META NAME ="Description" CONTENT="Cette description est faite dans notre </a:t>
            </a:r>
            <a:r>
              <a:rPr lang="fr-FR" sz="2800" dirty="0" smtClean="0"/>
              <a:t>cours </a:t>
            </a:r>
            <a:r>
              <a:rPr lang="fr-FR" sz="2800" dirty="0"/>
              <a:t>de </a:t>
            </a:r>
            <a:r>
              <a:rPr lang="fr-FR" sz="2800" dirty="0" smtClean="0"/>
              <a:t>Technologies </a:t>
            </a:r>
            <a:r>
              <a:rPr lang="fr-FR" sz="2800" dirty="0"/>
              <a:t>Web"&gt;</a:t>
            </a:r>
          </a:p>
        </p:txBody>
      </p:sp>
    </p:spTree>
    <p:extLst>
      <p:ext uri="{BB962C8B-B14F-4D97-AF65-F5344CB8AC3E}">
        <p14:creationId xmlns:p14="http://schemas.microsoft.com/office/powerpoint/2010/main" val="125738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Espace réservé du numéro de diapositive 3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0EC07-3CFD-438B-9F91-98529DA68E30}" type="slidenum">
              <a:rPr lang="fr-FR" smtClean="0"/>
              <a:pPr/>
              <a:t>25</a:t>
            </a:fld>
            <a:endParaRPr lang="fr-FR" smtClean="0"/>
          </a:p>
        </p:txBody>
      </p: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2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L’entête</a:t>
            </a:r>
            <a:endParaRPr lang="fr-FR" sz="4000" dirty="0"/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Méta</a:t>
            </a:r>
          </a:p>
        </p:txBody>
      </p:sp>
      <p:sp>
        <p:nvSpPr>
          <p:cNvPr id="11" name="Espace réservé du contenu 3"/>
          <p:cNvSpPr>
            <a:spLocks noGrp="1"/>
          </p:cNvSpPr>
          <p:nvPr>
            <p:ph sz="quarter" idx="1"/>
          </p:nvPr>
        </p:nvSpPr>
        <p:spPr>
          <a:xfrm>
            <a:off x="969455" y="908720"/>
            <a:ext cx="8643998" cy="4572000"/>
          </a:xfrm>
        </p:spPr>
        <p:txBody>
          <a:bodyPr>
            <a:normAutofit/>
          </a:bodyPr>
          <a:lstStyle/>
          <a:p>
            <a:r>
              <a:rPr lang="fr-FR" dirty="0" smtClean="0"/>
              <a:t>&lt;META NAME="</a:t>
            </a:r>
            <a:r>
              <a:rPr lang="fr-FR" i="1" dirty="0" smtClean="0"/>
              <a:t>Copyright</a:t>
            </a:r>
            <a:r>
              <a:rPr lang="fr-FR" dirty="0" smtClean="0"/>
              <a:t>" CONTENT="</a:t>
            </a:r>
            <a:r>
              <a:rPr lang="fr-FR" i="1" dirty="0" smtClean="0"/>
              <a:t>Indiquez ici les copyrights.</a:t>
            </a:r>
            <a:r>
              <a:rPr lang="fr-FR" dirty="0" smtClean="0"/>
              <a:t>"&gt;</a:t>
            </a:r>
          </a:p>
          <a:p>
            <a:r>
              <a:rPr lang="fr-FR" dirty="0" smtClean="0"/>
              <a:t>&lt;META NAME="</a:t>
            </a:r>
            <a:r>
              <a:rPr lang="fr-FR" i="1" dirty="0" err="1" smtClean="0"/>
              <a:t>Generator</a:t>
            </a:r>
            <a:r>
              <a:rPr lang="fr-FR" dirty="0" smtClean="0"/>
              <a:t>" CONTENT="</a:t>
            </a:r>
            <a:r>
              <a:rPr lang="fr-FR" i="1" dirty="0" smtClean="0"/>
              <a:t>Listez ici à la façon des mots clés les différents logiciels utilisés.</a:t>
            </a:r>
            <a:r>
              <a:rPr lang="fr-FR" dirty="0" smtClean="0"/>
              <a:t>"&gt;</a:t>
            </a:r>
          </a:p>
          <a:p>
            <a:r>
              <a:rPr lang="fr-FR" dirty="0" smtClean="0"/>
              <a:t>&lt;META NAME="</a:t>
            </a:r>
            <a:r>
              <a:rPr lang="fr-FR" i="1" dirty="0" smtClean="0"/>
              <a:t>Date</a:t>
            </a:r>
            <a:r>
              <a:rPr lang="fr-FR" dirty="0" smtClean="0"/>
              <a:t>" CONTENT="</a:t>
            </a:r>
            <a:r>
              <a:rPr lang="fr-FR" i="1" dirty="0" smtClean="0"/>
              <a:t>Inscrivez ici la date de création de votre page.</a:t>
            </a:r>
            <a:r>
              <a:rPr lang="fr-FR" dirty="0" smtClean="0"/>
              <a:t>"&gt;</a:t>
            </a:r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362364" y="4680501"/>
            <a:ext cx="785818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/>
              <a:t>Exemple 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/>
              <a:t>&lt;META NAME="</a:t>
            </a:r>
            <a:r>
              <a:rPr lang="fr-FR" sz="2000" i="1" dirty="0"/>
              <a:t>Copyright</a:t>
            </a:r>
            <a:r>
              <a:rPr lang="fr-FR" sz="2000" dirty="0"/>
              <a:t>" CONTENT="</a:t>
            </a:r>
            <a:r>
              <a:rPr lang="fr-FR" sz="2000" i="1" dirty="0"/>
              <a:t>© 1999 Hugo ETIEVANT</a:t>
            </a:r>
            <a:r>
              <a:rPr lang="fr-FR" sz="2000" dirty="0"/>
              <a:t>"&gt; </a:t>
            </a:r>
            <a:br>
              <a:rPr lang="fr-FR" sz="2000" dirty="0"/>
            </a:br>
            <a:r>
              <a:rPr lang="fr-FR" sz="2000" dirty="0"/>
              <a:t>&lt;META NAME="</a:t>
            </a:r>
            <a:r>
              <a:rPr lang="fr-FR" sz="2000" i="1" dirty="0" err="1"/>
              <a:t>Generator</a:t>
            </a:r>
            <a:r>
              <a:rPr lang="fr-FR" sz="2000" dirty="0"/>
              <a:t>" CONTENT="</a:t>
            </a:r>
            <a:r>
              <a:rPr lang="fr-FR" sz="2000" i="1" dirty="0" err="1"/>
              <a:t>HomeSite</a:t>
            </a:r>
            <a:r>
              <a:rPr lang="fr-FR" sz="2000" i="1" dirty="0"/>
              <a:t> v1.2,</a:t>
            </a:r>
            <a:r>
              <a:rPr lang="fr-FR" sz="2000" i="1" dirty="0" err="1"/>
              <a:t>Paint</a:t>
            </a:r>
            <a:r>
              <a:rPr lang="fr-FR" sz="2000" i="1" dirty="0"/>
              <a:t> Shop Pro 5.0,Animation </a:t>
            </a:r>
            <a:r>
              <a:rPr lang="fr-FR" sz="2000" i="1" dirty="0" err="1"/>
              <a:t>Shop,Netscape</a:t>
            </a:r>
            <a:r>
              <a:rPr lang="fr-FR" sz="2000" i="1" dirty="0"/>
              <a:t> </a:t>
            </a:r>
            <a:r>
              <a:rPr lang="fr-FR" sz="2000" i="1" dirty="0" err="1"/>
              <a:t>Communicator</a:t>
            </a:r>
            <a:r>
              <a:rPr lang="fr-FR" sz="2000" i="1" dirty="0"/>
              <a:t> 4.0</a:t>
            </a:r>
            <a:r>
              <a:rPr lang="fr-FR" sz="2000" dirty="0"/>
              <a:t>"&gt; </a:t>
            </a:r>
            <a:br>
              <a:rPr lang="fr-FR" sz="2000" dirty="0"/>
            </a:br>
            <a:r>
              <a:rPr lang="fr-FR" sz="2000" dirty="0"/>
              <a:t>&lt;META NAME="</a:t>
            </a:r>
            <a:r>
              <a:rPr lang="fr-FR" sz="2000" i="1" dirty="0"/>
              <a:t>Date</a:t>
            </a:r>
            <a:r>
              <a:rPr lang="fr-FR" sz="2000" dirty="0"/>
              <a:t>" CONTENT="</a:t>
            </a:r>
            <a:r>
              <a:rPr lang="fr-FR" sz="2000" i="1" dirty="0"/>
              <a:t>Mon, 14 Sep 1998 08:00:00</a:t>
            </a:r>
            <a:r>
              <a:rPr lang="fr-FR" sz="2000" dirty="0"/>
              <a:t>"&gt; </a:t>
            </a:r>
          </a:p>
        </p:txBody>
      </p:sp>
    </p:spTree>
    <p:extLst>
      <p:ext uri="{BB962C8B-B14F-4D97-AF65-F5344CB8AC3E}">
        <p14:creationId xmlns:p14="http://schemas.microsoft.com/office/powerpoint/2010/main" val="6072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Espace réservé du numéro de diapositive 3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0EC07-3CFD-438B-9F91-98529DA68E30}" type="slidenum">
              <a:rPr lang="fr-FR" smtClean="0"/>
              <a:pPr/>
              <a:t>26</a:t>
            </a:fld>
            <a:endParaRPr lang="fr-FR" smtClean="0"/>
          </a:p>
        </p:txBody>
      </p: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2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L’entête</a:t>
            </a:r>
            <a:endParaRPr lang="fr-FR" sz="4000" dirty="0"/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Méta</a:t>
            </a:r>
          </a:p>
        </p:txBody>
      </p:sp>
      <p:sp>
        <p:nvSpPr>
          <p:cNvPr id="9" name="Espace réservé du contenu 3"/>
          <p:cNvSpPr>
            <a:spLocks noGrp="1"/>
          </p:cNvSpPr>
          <p:nvPr>
            <p:ph sz="quarter" idx="1"/>
          </p:nvPr>
        </p:nvSpPr>
        <p:spPr>
          <a:xfrm>
            <a:off x="1260525" y="1447800"/>
            <a:ext cx="8186766" cy="4572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b="1" dirty="0" smtClean="0"/>
              <a:t>Les méta http-</a:t>
            </a:r>
            <a:r>
              <a:rPr lang="fr-FR" b="1" dirty="0" err="1" smtClean="0"/>
              <a:t>equiv</a:t>
            </a:r>
            <a:endParaRPr lang="fr-FR" b="1" dirty="0" smtClean="0"/>
          </a:p>
          <a:p>
            <a:r>
              <a:rPr lang="fr-FR" dirty="0" smtClean="0"/>
              <a:t>Elles s'utilisent comme ceci :</a:t>
            </a:r>
            <a:br>
              <a:rPr lang="fr-FR" dirty="0" smtClean="0"/>
            </a:br>
            <a:r>
              <a:rPr lang="fr-FR" b="1" dirty="0" smtClean="0"/>
              <a:t>&lt;</a:t>
            </a:r>
            <a:r>
              <a:rPr lang="fr-FR" b="1" dirty="0" err="1" smtClean="0"/>
              <a:t>meta</a:t>
            </a:r>
            <a:r>
              <a:rPr lang="fr-FR" b="1" dirty="0" smtClean="0"/>
              <a:t> http-</a:t>
            </a:r>
            <a:r>
              <a:rPr lang="fr-FR" b="1" dirty="0" err="1" smtClean="0"/>
              <a:t>equiv</a:t>
            </a:r>
            <a:r>
              <a:rPr lang="fr-FR" b="1" dirty="0" smtClean="0"/>
              <a:t>="</a:t>
            </a:r>
            <a:r>
              <a:rPr lang="fr-FR" dirty="0" smtClean="0"/>
              <a:t>mot clé ici</a:t>
            </a:r>
            <a:r>
              <a:rPr lang="fr-FR" b="1" dirty="0" smtClean="0"/>
              <a:t>" content="</a:t>
            </a:r>
            <a:r>
              <a:rPr lang="fr-FR" dirty="0" smtClean="0"/>
              <a:t>valeur ici</a:t>
            </a:r>
            <a:r>
              <a:rPr lang="fr-FR" b="1" dirty="0" smtClean="0"/>
              <a:t>" /&gt;</a:t>
            </a:r>
            <a:endParaRPr lang="fr-FR" dirty="0" smtClean="0"/>
          </a:p>
          <a:p>
            <a:r>
              <a:rPr lang="fr-FR" dirty="0" smtClean="0"/>
              <a:t>Elles nous permettent de préciser l'encodage utilisé pour la page grâce au mot clé </a:t>
            </a:r>
            <a:r>
              <a:rPr lang="fr-FR" b="1" dirty="0" smtClean="0"/>
              <a:t>Content-Type</a:t>
            </a:r>
            <a:r>
              <a:rPr lang="fr-FR" dirty="0" smtClean="0"/>
              <a:t>. </a:t>
            </a:r>
          </a:p>
          <a:p>
            <a:pPr>
              <a:buNone/>
            </a:pPr>
            <a:r>
              <a:rPr lang="fr-FR" dirty="0" smtClean="0"/>
              <a:t>    Exemple pour un encodage au format </a:t>
            </a:r>
            <a:r>
              <a:rPr lang="fr-FR" b="1" dirty="0" smtClean="0"/>
              <a:t>UTF-8</a:t>
            </a:r>
            <a:r>
              <a:rPr lang="fr-FR" dirty="0" smtClean="0"/>
              <a:t> :</a:t>
            </a:r>
          </a:p>
          <a:p>
            <a:pPr>
              <a:buNone/>
            </a:pPr>
            <a:r>
              <a:rPr lang="fr-FR" dirty="0" smtClean="0"/>
              <a:t>   &lt;</a:t>
            </a:r>
            <a:r>
              <a:rPr lang="fr-FR" dirty="0" err="1" smtClean="0"/>
              <a:t>meta</a:t>
            </a:r>
            <a:r>
              <a:rPr lang="fr-FR" dirty="0" smtClean="0"/>
              <a:t> http-</a:t>
            </a:r>
            <a:r>
              <a:rPr lang="fr-FR" dirty="0" err="1" smtClean="0"/>
              <a:t>equiv</a:t>
            </a:r>
            <a:r>
              <a:rPr lang="fr-FR" dirty="0" smtClean="0"/>
              <a:t>="Content-Type" content="</a:t>
            </a:r>
            <a:r>
              <a:rPr lang="fr-FR" dirty="0" err="1" smtClean="0"/>
              <a:t>text</a:t>
            </a:r>
            <a:r>
              <a:rPr lang="fr-FR" dirty="0" smtClean="0"/>
              <a:t>/html; </a:t>
            </a:r>
            <a:r>
              <a:rPr lang="fr-FR" dirty="0" err="1" smtClean="0"/>
              <a:t>charset</a:t>
            </a:r>
            <a:r>
              <a:rPr lang="fr-FR" dirty="0" smtClean="0"/>
              <a:t>=UTF-8" /&gt;</a:t>
            </a:r>
          </a:p>
          <a:p>
            <a:pPr>
              <a:buNone/>
            </a:pPr>
            <a:r>
              <a:rPr lang="fr-FR" dirty="0" smtClean="0"/>
              <a:t>Pour les pages en </a:t>
            </a:r>
            <a:r>
              <a:rPr lang="fr-FR" b="1" u="sng" dirty="0" err="1" smtClean="0"/>
              <a:t>arabre</a:t>
            </a:r>
            <a:r>
              <a:rPr lang="fr-FR" dirty="0" smtClean="0"/>
              <a:t> on peut utiliser l’encodage : </a:t>
            </a:r>
            <a:r>
              <a:rPr lang="fr-FR" b="1" dirty="0" smtClean="0"/>
              <a:t>ISO-8859-6</a:t>
            </a:r>
          </a:p>
        </p:txBody>
      </p:sp>
    </p:spTree>
    <p:extLst>
      <p:ext uri="{BB962C8B-B14F-4D97-AF65-F5344CB8AC3E}">
        <p14:creationId xmlns:p14="http://schemas.microsoft.com/office/powerpoint/2010/main" val="79704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Espace réservé du numéro de diapositive 3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0EC07-3CFD-438B-9F91-98529DA68E30}" type="slidenum">
              <a:rPr lang="fr-FR" smtClean="0"/>
              <a:pPr/>
              <a:t>27</a:t>
            </a:fld>
            <a:endParaRPr lang="fr-FR" smtClean="0"/>
          </a:p>
        </p:txBody>
      </p: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2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L’entête</a:t>
            </a:r>
            <a:endParaRPr lang="fr-FR" sz="4000" dirty="0"/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Méta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4501" y="1857364"/>
            <a:ext cx="8191257" cy="39703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buClr>
                <a:schemeClr val="accent2"/>
              </a:buClr>
              <a:buFont typeface="Arial" pitchFamily="34" charset="0"/>
              <a:buChar char="•"/>
            </a:pPr>
            <a:r>
              <a:rPr lang="fr-FR" sz="2800" dirty="0"/>
              <a:t>  </a:t>
            </a:r>
            <a:r>
              <a:rPr lang="fr-FR" sz="2800" dirty="0" err="1"/>
              <a:t>meta</a:t>
            </a:r>
            <a:r>
              <a:rPr lang="fr-FR" sz="2800" dirty="0"/>
              <a:t> </a:t>
            </a:r>
            <a:r>
              <a:rPr lang="fr-FR" sz="2800" dirty="0" err="1"/>
              <a:t>Refresh</a:t>
            </a:r>
            <a:r>
              <a:rPr lang="fr-FR" sz="2800" dirty="0"/>
              <a:t>. Permet de :</a:t>
            </a:r>
          </a:p>
          <a:p>
            <a:pPr lvl="1">
              <a:buClr>
                <a:schemeClr val="accent2"/>
              </a:buClr>
              <a:buFont typeface="Arial" pitchFamily="34" charset="0"/>
              <a:buChar char="•"/>
            </a:pPr>
            <a:r>
              <a:rPr lang="fr-FR" sz="2800" dirty="0"/>
              <a:t>  Recharger (réactualiser) automatiquement la page toutes les n secondes.</a:t>
            </a:r>
            <a:br>
              <a:rPr lang="fr-FR" sz="2800" dirty="0"/>
            </a:br>
            <a:r>
              <a:rPr lang="fr-FR" sz="2800" dirty="0"/>
              <a:t>&lt;META http-</a:t>
            </a:r>
            <a:r>
              <a:rPr lang="fr-FR" sz="2800" dirty="0" err="1"/>
              <a:t>equiv</a:t>
            </a:r>
            <a:r>
              <a:rPr lang="fr-FR" sz="2800" dirty="0"/>
              <a:t>="</a:t>
            </a:r>
            <a:r>
              <a:rPr lang="fr-FR" sz="2800" dirty="0" err="1"/>
              <a:t>Refresh</a:t>
            </a:r>
            <a:r>
              <a:rPr lang="fr-FR" sz="2800" dirty="0"/>
              <a:t>" content="10"&gt; (pour 10 secondes)</a:t>
            </a:r>
          </a:p>
          <a:p>
            <a:pPr lvl="1">
              <a:buClr>
                <a:schemeClr val="accent2"/>
              </a:buClr>
              <a:buFont typeface="Arial" pitchFamily="34" charset="0"/>
              <a:buChar char="•"/>
            </a:pPr>
            <a:r>
              <a:rPr lang="fr-FR" sz="2800" dirty="0"/>
              <a:t> Rediriger automatiquement le navigateur vers une autre page au bout de n secondes </a:t>
            </a:r>
            <a:br>
              <a:rPr lang="fr-FR" sz="2800" dirty="0"/>
            </a:br>
            <a:r>
              <a:rPr lang="fr-FR" sz="2800" dirty="0"/>
              <a:t> &lt;META http-</a:t>
            </a:r>
            <a:r>
              <a:rPr lang="fr-FR" sz="2800" dirty="0" err="1"/>
              <a:t>equiv</a:t>
            </a:r>
            <a:r>
              <a:rPr lang="fr-FR" sz="2800" dirty="0"/>
              <a:t>="</a:t>
            </a:r>
            <a:r>
              <a:rPr lang="fr-FR" sz="2800" dirty="0" err="1"/>
              <a:t>Refresh</a:t>
            </a:r>
            <a:r>
              <a:rPr lang="fr-FR" sz="2800" dirty="0"/>
              <a:t>" content="10; URL=http://www.fst.rnu.tn"&gt;</a:t>
            </a:r>
          </a:p>
        </p:txBody>
      </p:sp>
    </p:spTree>
    <p:extLst>
      <p:ext uri="{BB962C8B-B14F-4D97-AF65-F5344CB8AC3E}">
        <p14:creationId xmlns:p14="http://schemas.microsoft.com/office/powerpoint/2010/main" val="6271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900491" y="1500188"/>
            <a:ext cx="8517556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443" name="Espace réservé du numéro de diapositive 2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1EEFC5-07D3-4EC2-9DF9-3B4CC13718EB}" type="slidenum">
              <a:rPr lang="fr-FR" smtClean="0"/>
              <a:pPr/>
              <a:t>28</a:t>
            </a:fld>
            <a:endParaRPr lang="fr-FR" smtClean="0"/>
          </a:p>
        </p:txBody>
      </p:sp>
      <p:sp>
        <p:nvSpPr>
          <p:cNvPr id="18436" name="Rectangle 23"/>
          <p:cNvSpPr>
            <a:spLocks noChangeArrowheads="1"/>
          </p:cNvSpPr>
          <p:nvPr/>
        </p:nvSpPr>
        <p:spPr bwMode="auto">
          <a:xfrm>
            <a:off x="1241945" y="3071813"/>
            <a:ext cx="7291388" cy="2862262"/>
          </a:xfrm>
          <a:prstGeom prst="rect">
            <a:avLst/>
          </a:prstGeom>
          <a:solidFill>
            <a:srgbClr val="FFCC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b="1"/>
              <a:t>&lt;body&gt;</a:t>
            </a:r>
          </a:p>
          <a:p>
            <a:endParaRPr lang="fr-FR" sz="1200" b="1"/>
          </a:p>
          <a:p>
            <a:endParaRPr lang="fr-FR" sz="1200" b="1"/>
          </a:p>
          <a:p>
            <a:endParaRPr lang="fr-FR" sz="1200" b="1"/>
          </a:p>
          <a:p>
            <a:endParaRPr lang="fr-FR" sz="1200" b="1"/>
          </a:p>
          <a:p>
            <a:endParaRPr lang="fr-FR" sz="1200" b="1"/>
          </a:p>
          <a:p>
            <a:endParaRPr lang="fr-FR" sz="1200" b="1"/>
          </a:p>
          <a:p>
            <a:endParaRPr lang="fr-FR" sz="1200" b="1"/>
          </a:p>
          <a:p>
            <a:endParaRPr lang="fr-FR" sz="1200" b="1"/>
          </a:p>
          <a:p>
            <a:endParaRPr lang="fr-FR" sz="1200" b="1"/>
          </a:p>
          <a:p>
            <a:endParaRPr lang="fr-FR" sz="1200" b="1"/>
          </a:p>
          <a:p>
            <a:endParaRPr lang="fr-FR" sz="1200" b="1"/>
          </a:p>
          <a:p>
            <a:endParaRPr lang="fr-FR" sz="1200" b="1"/>
          </a:p>
          <a:p>
            <a:r>
              <a:rPr lang="fr-FR" b="1"/>
              <a:t>&lt;/body&gt;</a:t>
            </a:r>
          </a:p>
        </p:txBody>
      </p:sp>
      <p:sp>
        <p:nvSpPr>
          <p:cNvPr id="18437" name="Rectangle 14"/>
          <p:cNvSpPr>
            <a:spLocks noChangeArrowheads="1"/>
          </p:cNvSpPr>
          <p:nvPr/>
        </p:nvSpPr>
        <p:spPr bwMode="auto">
          <a:xfrm>
            <a:off x="975969" y="1666875"/>
            <a:ext cx="8606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/>
              <a:t>&lt;html&gt;</a:t>
            </a: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1241945" y="2000265"/>
            <a:ext cx="7291388" cy="9239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&lt;</a:t>
            </a:r>
            <a:r>
              <a:rPr lang="fr-FR" b="1" dirty="0" err="1">
                <a:solidFill>
                  <a:schemeClr val="bg1">
                    <a:lumMod val="85000"/>
                  </a:schemeClr>
                </a:solidFill>
              </a:rPr>
              <a:t>head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&gt;</a:t>
            </a:r>
          </a:p>
          <a:p>
            <a:pPr>
              <a:defRPr/>
            </a:pPr>
            <a:endParaRPr lang="fr-FR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defRPr/>
            </a:pP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&lt;/</a:t>
            </a:r>
            <a:r>
              <a:rPr lang="fr-FR" b="1" dirty="0" err="1">
                <a:solidFill>
                  <a:schemeClr val="bg1">
                    <a:lumMod val="85000"/>
                  </a:schemeClr>
                </a:solidFill>
              </a:rPr>
              <a:t>head</a:t>
            </a:r>
            <a:r>
              <a:rPr lang="fr-FR" b="1" dirty="0">
                <a:solidFill>
                  <a:schemeClr val="bg1">
                    <a:lumMod val="85000"/>
                  </a:schemeClr>
                </a:solidFill>
              </a:rPr>
              <a:t>&gt;</a:t>
            </a:r>
          </a:p>
        </p:txBody>
      </p:sp>
      <p:sp>
        <p:nvSpPr>
          <p:cNvPr id="18439" name="ZoneTexte 9"/>
          <p:cNvSpPr txBox="1">
            <a:spLocks noChangeArrowheads="1"/>
          </p:cNvSpPr>
          <p:nvPr/>
        </p:nvSpPr>
        <p:spPr bwMode="auto">
          <a:xfrm>
            <a:off x="1073125" y="1285890"/>
            <a:ext cx="83547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  <p:sp>
        <p:nvSpPr>
          <p:cNvPr id="18440" name="Rectangle 50"/>
          <p:cNvSpPr>
            <a:spLocks noChangeArrowheads="1"/>
          </p:cNvSpPr>
          <p:nvPr/>
        </p:nvSpPr>
        <p:spPr bwMode="auto">
          <a:xfrm>
            <a:off x="948591" y="6072189"/>
            <a:ext cx="9600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b="1" dirty="0"/>
              <a:t>&lt;/html&gt;</a:t>
            </a:r>
          </a:p>
        </p:txBody>
      </p:sp>
      <p:grpSp>
        <p:nvGrpSpPr>
          <p:cNvPr id="2" name="Groupe 58"/>
          <p:cNvGrpSpPr>
            <a:grpSpLocks/>
          </p:cNvGrpSpPr>
          <p:nvPr/>
        </p:nvGrpSpPr>
        <p:grpSpPr bwMode="auto">
          <a:xfrm>
            <a:off x="2050703" y="2714625"/>
            <a:ext cx="6987580" cy="2857500"/>
            <a:chOff x="1500166" y="1643050"/>
            <a:chExt cx="6572296" cy="2857520"/>
          </a:xfrm>
        </p:grpSpPr>
        <p:sp>
          <p:nvSpPr>
            <p:cNvPr id="32" name="Rectangle à coins arrondis 31"/>
            <p:cNvSpPr/>
            <p:nvPr/>
          </p:nvSpPr>
          <p:spPr>
            <a:xfrm>
              <a:off x="4357686" y="1643050"/>
              <a:ext cx="3714776" cy="1571636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>
                  <a:solidFill>
                    <a:schemeClr val="tx1"/>
                  </a:solidFill>
                </a:rPr>
                <a:t>Placé entre les balises </a:t>
              </a:r>
              <a:r>
                <a:rPr lang="fr-FR" b="1" dirty="0">
                  <a:solidFill>
                    <a:schemeClr val="tx1"/>
                  </a:solidFill>
                </a:rPr>
                <a:t>&lt;body&gt; </a:t>
              </a:r>
              <a:r>
                <a:rPr lang="fr-FR" dirty="0">
                  <a:solidFill>
                    <a:schemeClr val="tx1"/>
                  </a:solidFill>
                </a:rPr>
                <a:t>et termine par </a:t>
              </a:r>
              <a:r>
                <a:rPr lang="fr-FR" b="1" dirty="0">
                  <a:solidFill>
                    <a:schemeClr val="tx1"/>
                  </a:solidFill>
                </a:rPr>
                <a:t>&lt;/body&gt;</a:t>
              </a:r>
            </a:p>
            <a:p>
              <a:pPr algn="ctr">
                <a:defRPr/>
              </a:pPr>
              <a:r>
                <a:rPr lang="fr-FR" b="1" dirty="0">
                  <a:solidFill>
                    <a:srgbClr val="FF0000"/>
                  </a:solidFill>
                </a:rPr>
                <a:t>C’est là que va figurer tout le contenu de la page</a:t>
              </a:r>
            </a:p>
          </p:txBody>
        </p:sp>
        <p:cxnSp>
          <p:nvCxnSpPr>
            <p:cNvPr id="33" name="Connecteur droit avec flèche 32"/>
            <p:cNvCxnSpPr>
              <a:stCxn id="32" idx="1"/>
            </p:cNvCxnSpPr>
            <p:nvPr/>
          </p:nvCxnSpPr>
          <p:spPr>
            <a:xfrm rot="10800000">
              <a:off x="1571603" y="2214554"/>
              <a:ext cx="2786083" cy="21431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stCxn id="32" idx="1"/>
            </p:cNvCxnSpPr>
            <p:nvPr/>
          </p:nvCxnSpPr>
          <p:spPr>
            <a:xfrm rot="10800000" flipV="1">
              <a:off x="1500166" y="2428869"/>
              <a:ext cx="2857520" cy="2071701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4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 corps</a:t>
            </a:r>
            <a:endParaRPr lang="fr-FR" sz="4000" dirty="0"/>
          </a:p>
        </p:txBody>
      </p:sp>
      <p:sp>
        <p:nvSpPr>
          <p:cNvPr id="30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usuelles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paragraphes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usuelles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29</a:t>
            </a:fld>
            <a:endParaRPr lang="fr-BE"/>
          </a:p>
        </p:txBody>
      </p:sp>
      <p:sp>
        <p:nvSpPr>
          <p:cNvPr id="11" name="ZoneTexte 8"/>
          <p:cNvSpPr txBox="1">
            <a:spLocks noChangeArrowheads="1"/>
          </p:cNvSpPr>
          <p:nvPr/>
        </p:nvSpPr>
        <p:spPr bwMode="auto">
          <a:xfrm>
            <a:off x="1108975" y="1196752"/>
            <a:ext cx="80724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b="1" dirty="0" smtClean="0"/>
              <a:t> </a:t>
            </a:r>
            <a:r>
              <a:rPr lang="fr-FR" sz="2000" b="1" dirty="0" smtClean="0"/>
              <a:t>&lt;</a:t>
            </a:r>
            <a:r>
              <a:rPr lang="fr-FR" sz="2000" b="1" dirty="0"/>
              <a:t>p&gt; … &lt;/p&gt;</a:t>
            </a:r>
            <a:r>
              <a:rPr lang="fr-FR" sz="2000" dirty="0"/>
              <a:t> : </a:t>
            </a:r>
            <a:r>
              <a:rPr lang="fr-FR" sz="2000" i="1" dirty="0"/>
              <a:t>Balise de paragraphes (balise la plus utile !)</a:t>
            </a:r>
          </a:p>
        </p:txBody>
      </p:sp>
      <p:sp>
        <p:nvSpPr>
          <p:cNvPr id="12" name="ZoneTexte 9"/>
          <p:cNvSpPr txBox="1">
            <a:spLocks noChangeArrowheads="1"/>
          </p:cNvSpPr>
          <p:nvPr/>
        </p:nvSpPr>
        <p:spPr bwMode="auto">
          <a:xfrm>
            <a:off x="1409700" y="1955385"/>
            <a:ext cx="7843713" cy="34163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b="1" dirty="0"/>
              <a:t>&lt;body&gt;</a:t>
            </a:r>
          </a:p>
          <a:p>
            <a:pPr algn="just"/>
            <a:r>
              <a:rPr lang="fr-FR" b="1" dirty="0"/>
              <a:t> </a:t>
            </a:r>
            <a:r>
              <a:rPr lang="fr-FR" b="1" dirty="0" smtClean="0"/>
              <a:t> </a:t>
            </a:r>
            <a:r>
              <a:rPr lang="fr-FR" b="1" dirty="0" smtClean="0">
                <a:solidFill>
                  <a:srgbClr val="FF0000"/>
                </a:solidFill>
              </a:rPr>
              <a:t>&lt;</a:t>
            </a:r>
            <a:r>
              <a:rPr lang="fr-FR" b="1" dirty="0">
                <a:solidFill>
                  <a:srgbClr val="FF0000"/>
                </a:solidFill>
              </a:rPr>
              <a:t>p&gt;</a:t>
            </a:r>
          </a:p>
          <a:p>
            <a:r>
              <a:rPr lang="fr-FR" b="1" i="1" dirty="0"/>
              <a:t> </a:t>
            </a:r>
            <a:r>
              <a:rPr lang="fr-FR" b="1" i="1" dirty="0" smtClean="0"/>
              <a:t>   </a:t>
            </a:r>
            <a:r>
              <a:rPr lang="fr-FR" i="1" dirty="0" smtClean="0"/>
              <a:t>Thomas </a:t>
            </a:r>
            <a:r>
              <a:rPr lang="fr-FR" i="1" dirty="0"/>
              <a:t>Andrews (7 février 1873 - 15 avril 1912) </a:t>
            </a:r>
            <a:r>
              <a:rPr lang="fr-FR" i="1" dirty="0" smtClean="0"/>
              <a:t>est </a:t>
            </a:r>
            <a:r>
              <a:rPr lang="fr-FR" i="1" dirty="0"/>
              <a:t>un architecte naval </a:t>
            </a:r>
            <a:r>
              <a:rPr lang="fr-FR" i="1" dirty="0" smtClean="0"/>
              <a:t>   </a:t>
            </a:r>
          </a:p>
          <a:p>
            <a:r>
              <a:rPr lang="fr-FR" i="1" dirty="0" smtClean="0"/>
              <a:t>    britannique </a:t>
            </a:r>
            <a:r>
              <a:rPr lang="fr-FR" i="1" dirty="0"/>
              <a:t>qui </a:t>
            </a:r>
            <a:r>
              <a:rPr lang="fr-FR" i="1" dirty="0" smtClean="0"/>
              <a:t>a travaillé </a:t>
            </a:r>
            <a:r>
              <a:rPr lang="fr-FR" i="1" dirty="0"/>
              <a:t>à la construction de plusieurs paquebots. Il </a:t>
            </a:r>
            <a:r>
              <a:rPr lang="fr-FR" i="1" dirty="0" smtClean="0"/>
              <a:t>grandit</a:t>
            </a:r>
          </a:p>
          <a:p>
            <a:r>
              <a:rPr lang="fr-FR" i="1" dirty="0" smtClean="0"/>
              <a:t>    </a:t>
            </a:r>
            <a:r>
              <a:rPr lang="fr-FR" i="1" dirty="0"/>
              <a:t>au sein d'une famille aisée, puis devient </a:t>
            </a:r>
            <a:r>
              <a:rPr lang="fr-FR" i="1" dirty="0" smtClean="0"/>
              <a:t>apprenti </a:t>
            </a:r>
            <a:r>
              <a:rPr lang="fr-FR" i="1" dirty="0"/>
              <a:t>dans les chantiers navals </a:t>
            </a:r>
            <a:r>
              <a:rPr lang="fr-FR" i="1" dirty="0" smtClean="0"/>
              <a:t> </a:t>
            </a:r>
          </a:p>
          <a:p>
            <a:r>
              <a:rPr lang="fr-FR" i="1" dirty="0" smtClean="0"/>
              <a:t>    </a:t>
            </a:r>
            <a:r>
              <a:rPr lang="fr-FR" i="1" dirty="0" err="1" smtClean="0"/>
              <a:t>Harland</a:t>
            </a:r>
            <a:r>
              <a:rPr lang="fr-FR" i="1" dirty="0" smtClean="0"/>
              <a:t> </a:t>
            </a:r>
            <a:r>
              <a:rPr lang="fr-FR" i="1" dirty="0"/>
              <a:t>&amp; Wolff 	de Belfast dont le président, Lord </a:t>
            </a:r>
            <a:r>
              <a:rPr lang="fr-FR" i="1" dirty="0" err="1"/>
              <a:t>Pirrie</a:t>
            </a:r>
            <a:r>
              <a:rPr lang="fr-FR" i="1" dirty="0"/>
              <a:t>, est son 	oncle. </a:t>
            </a:r>
            <a:r>
              <a:rPr lang="fr-FR" i="1" dirty="0" smtClean="0"/>
              <a:t>  </a:t>
            </a:r>
          </a:p>
          <a:p>
            <a:r>
              <a:rPr lang="fr-FR" i="1" dirty="0" smtClean="0"/>
              <a:t>   Pendant </a:t>
            </a:r>
            <a:r>
              <a:rPr lang="fr-FR" i="1" dirty="0"/>
              <a:t>quelques années, Andrews gravit </a:t>
            </a:r>
            <a:r>
              <a:rPr lang="fr-FR" i="1" dirty="0" smtClean="0"/>
              <a:t>progressivement </a:t>
            </a:r>
            <a:r>
              <a:rPr lang="fr-FR" i="1" dirty="0"/>
              <a:t>les échelons avant </a:t>
            </a:r>
            <a:r>
              <a:rPr lang="fr-FR" i="1" dirty="0" smtClean="0"/>
              <a:t>    </a:t>
            </a:r>
          </a:p>
          <a:p>
            <a:r>
              <a:rPr lang="fr-FR" i="1" dirty="0" smtClean="0"/>
              <a:t>   d'être </a:t>
            </a:r>
            <a:r>
              <a:rPr lang="fr-FR" i="1" dirty="0"/>
              <a:t>nommé </a:t>
            </a:r>
            <a:r>
              <a:rPr lang="fr-FR" i="1" dirty="0" smtClean="0"/>
              <a:t>directeur </a:t>
            </a:r>
            <a:r>
              <a:rPr lang="fr-FR" i="1" dirty="0"/>
              <a:t>général de l'entreprise. La réparation du </a:t>
            </a:r>
            <a:r>
              <a:rPr lang="fr-FR" i="1" dirty="0" smtClean="0"/>
              <a:t> paquebot </a:t>
            </a:r>
            <a:r>
              <a:rPr lang="fr-FR" i="1" dirty="0"/>
              <a:t>de la </a:t>
            </a:r>
            <a:endParaRPr lang="fr-FR" i="1" dirty="0" smtClean="0"/>
          </a:p>
          <a:p>
            <a:r>
              <a:rPr lang="fr-FR" i="1" dirty="0" smtClean="0"/>
              <a:t>   White </a:t>
            </a:r>
            <a:r>
              <a:rPr lang="fr-FR" i="1" dirty="0"/>
              <a:t>Star Line </a:t>
            </a:r>
            <a:r>
              <a:rPr lang="fr-FR" i="1" dirty="0" err="1"/>
              <a:t>Suevic</a:t>
            </a:r>
            <a:r>
              <a:rPr lang="fr-FR" i="1" dirty="0"/>
              <a:t>, à laquelle il </a:t>
            </a:r>
            <a:r>
              <a:rPr lang="fr-FR" i="1" dirty="0" smtClean="0"/>
              <a:t>participe</a:t>
            </a:r>
            <a:r>
              <a:rPr lang="fr-FR" i="1" dirty="0"/>
              <a:t>, fait de lui un des architectes navals </a:t>
            </a:r>
            <a:r>
              <a:rPr lang="fr-FR" i="1" dirty="0" smtClean="0"/>
              <a:t> </a:t>
            </a:r>
          </a:p>
          <a:p>
            <a:r>
              <a:rPr lang="fr-FR" i="1" dirty="0" smtClean="0"/>
              <a:t>   les plus </a:t>
            </a:r>
            <a:r>
              <a:rPr lang="fr-FR" i="1" dirty="0"/>
              <a:t>renommés de son époque.</a:t>
            </a:r>
          </a:p>
          <a:p>
            <a:pPr algn="just"/>
            <a:r>
              <a:rPr lang="fr-FR" b="1" dirty="0" smtClean="0">
                <a:solidFill>
                  <a:srgbClr val="FF0000"/>
                </a:solidFill>
              </a:rPr>
              <a:t>&lt;/</a:t>
            </a:r>
            <a:r>
              <a:rPr lang="fr-FR" b="1" dirty="0">
                <a:solidFill>
                  <a:srgbClr val="FF0000"/>
                </a:solidFill>
              </a:rPr>
              <a:t>p&gt;</a:t>
            </a:r>
          </a:p>
          <a:p>
            <a:r>
              <a:rPr lang="fr-FR" b="1" dirty="0"/>
              <a:t>&lt;/body&gt;</a:t>
            </a:r>
          </a:p>
        </p:txBody>
      </p:sp>
      <p:sp>
        <p:nvSpPr>
          <p:cNvPr id="14" name="ZoneTexte 13"/>
          <p:cNvSpPr txBox="1">
            <a:spLocks noChangeArrowheads="1"/>
          </p:cNvSpPr>
          <p:nvPr/>
        </p:nvSpPr>
        <p:spPr bwMode="auto">
          <a:xfrm>
            <a:off x="1357314" y="1772816"/>
            <a:ext cx="78581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/>
              <a:t>HTML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7530921" y="1271040"/>
            <a:ext cx="714379" cy="2857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500" dirty="0">
                <a:solidFill>
                  <a:schemeClr val="tx1"/>
                </a:solidFill>
              </a:rPr>
              <a:t>Block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>
          <a:xfrm>
            <a:off x="1186539" y="908050"/>
            <a:ext cx="8344588" cy="5878513"/>
          </a:xfrm>
        </p:spPr>
        <p:txBody>
          <a:bodyPr rtlCol="0">
            <a:normAutofit fontScale="92500" lnSpcReduction="10000"/>
          </a:bodyPr>
          <a:lstStyle/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Une brève histoire du WEB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 fonctionnement du WEB</a:t>
            </a:r>
            <a:endParaRPr lang="fr-F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2"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/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Qu’est ce que HTML 5 ? 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HTML 5 : un ensemble de technologies (HTML 5, CSS 3, JavaScript)</a:t>
            </a: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éléments  basiques d’une page HTML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 au langage HTML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 </a:t>
            </a:r>
            <a:r>
              <a:rPr lang="fr-F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doctype</a:t>
            </a:r>
            <a:endParaRPr lang="fr-F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 balises usuelles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 images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 liens 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 listes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 tableaux</a:t>
            </a:r>
          </a:p>
          <a:p>
            <a:pPr marL="342900" lvl="1" indent="-342900" algn="l" fontAlgn="auto">
              <a:spcAft>
                <a:spcPts val="0"/>
              </a:spcAft>
              <a:defRPr/>
            </a:pPr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Formulaire</a:t>
            </a:r>
            <a:endParaRPr lang="fr-FR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grandes nouveautés du HTML 5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 balise sémantiques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 balises multimédias (audio et vidéo)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 formulaires  en HTML5</a:t>
            </a: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sz="1600" dirty="0"/>
          </a:p>
          <a:p>
            <a:pPr marL="800100" lvl="2" indent="-342900" algn="l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sz="2000" dirty="0"/>
          </a:p>
          <a:p>
            <a:pPr algn="l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2800" u="sng" dirty="0" smtClean="0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Plan de la présentation  </a:t>
            </a:r>
            <a:endParaRPr lang="fr-FR" sz="4000" dirty="0"/>
          </a:p>
        </p:txBody>
      </p:sp>
      <p:sp>
        <p:nvSpPr>
          <p:cNvPr id="12" name="Sous-titre 7"/>
          <p:cNvSpPr txBox="1">
            <a:spLocks/>
          </p:cNvSpPr>
          <p:nvPr/>
        </p:nvSpPr>
        <p:spPr>
          <a:xfrm rot="16200000" flipH="1">
            <a:off x="-887688" y="3011602"/>
            <a:ext cx="2727325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Plan</a:t>
            </a:r>
          </a:p>
        </p:txBody>
      </p:sp>
      <p:pic>
        <p:nvPicPr>
          <p:cNvPr id="15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3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&lt;BR/&gt; : Retour à la ligne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usuelles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30</a:t>
            </a:fld>
            <a:endParaRPr lang="fr-BE"/>
          </a:p>
        </p:txBody>
      </p:sp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1246914" y="1428750"/>
            <a:ext cx="85825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000" b="1" dirty="0" smtClean="0"/>
              <a:t> &lt;</a:t>
            </a:r>
            <a:r>
              <a:rPr lang="fr-FR" sz="2000" b="1" dirty="0" err="1"/>
              <a:t>br</a:t>
            </a:r>
            <a:r>
              <a:rPr lang="fr-FR" sz="2000" b="1" dirty="0"/>
              <a:t>/&gt;</a:t>
            </a:r>
            <a:r>
              <a:rPr lang="fr-FR" sz="2000" dirty="0"/>
              <a:t> : </a:t>
            </a:r>
            <a:r>
              <a:rPr lang="fr-FR" sz="2000" i="1" dirty="0"/>
              <a:t>Retour à la ligne</a:t>
            </a:r>
          </a:p>
        </p:txBody>
      </p:sp>
      <p:sp>
        <p:nvSpPr>
          <p:cNvPr id="11" name="ZoneTexte 9"/>
          <p:cNvSpPr txBox="1">
            <a:spLocks noChangeArrowheads="1"/>
          </p:cNvSpPr>
          <p:nvPr/>
        </p:nvSpPr>
        <p:spPr bwMode="auto">
          <a:xfrm>
            <a:off x="1620565" y="2254265"/>
            <a:ext cx="7165838" cy="2308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b="1"/>
              <a:t>&lt;body&gt;</a:t>
            </a:r>
          </a:p>
          <a:p>
            <a:pPr algn="just"/>
            <a:r>
              <a:rPr lang="fr-FR" b="1"/>
              <a:t>	&lt;p&gt;</a:t>
            </a:r>
          </a:p>
          <a:p>
            <a:pPr algn="just"/>
            <a:r>
              <a:rPr lang="fr-FR" b="1" i="1"/>
              <a:t>		</a:t>
            </a:r>
            <a:r>
              <a:rPr lang="fr-FR" i="1"/>
              <a:t>Ligne 1 </a:t>
            </a:r>
            <a:r>
              <a:rPr lang="fr-FR" b="1" i="1">
                <a:solidFill>
                  <a:srgbClr val="FF0000"/>
                </a:solidFill>
              </a:rPr>
              <a:t>&lt;br/&gt;</a:t>
            </a:r>
          </a:p>
          <a:p>
            <a:pPr algn="just"/>
            <a:r>
              <a:rPr lang="fr-FR" i="1"/>
              <a:t>		ligne 2</a:t>
            </a:r>
          </a:p>
          <a:p>
            <a:pPr algn="just"/>
            <a:r>
              <a:rPr lang="fr-FR" i="1"/>
              <a:t>		</a:t>
            </a:r>
            <a:r>
              <a:rPr lang="fr-FR" b="1" i="1">
                <a:solidFill>
                  <a:srgbClr val="FF0000"/>
                </a:solidFill>
              </a:rPr>
              <a:t>&lt;br/&gt; </a:t>
            </a:r>
            <a:r>
              <a:rPr lang="fr-FR" i="1"/>
              <a:t>Ligne 3</a:t>
            </a:r>
          </a:p>
          <a:p>
            <a:pPr algn="just"/>
            <a:r>
              <a:rPr lang="fr-FR" i="1"/>
              <a:t>		toujours ligne 3</a:t>
            </a:r>
          </a:p>
          <a:p>
            <a:pPr algn="just"/>
            <a:r>
              <a:rPr lang="fr-FR" b="1" i="1"/>
              <a:t>	</a:t>
            </a:r>
            <a:r>
              <a:rPr lang="fr-FR" b="1"/>
              <a:t>&lt;/p&gt;</a:t>
            </a:r>
          </a:p>
          <a:p>
            <a:r>
              <a:rPr lang="fr-FR" b="1"/>
              <a:t>&lt;/body&gt;</a:t>
            </a:r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649190" y="2071688"/>
            <a:ext cx="835471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sz="4000" dirty="0" smtClean="0"/>
              <a:t>Exercice  d’application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usuelles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31</a:t>
            </a:fld>
            <a:endParaRPr lang="fr-BE"/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332533" y="3917838"/>
            <a:ext cx="7388324" cy="2751522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&lt;!</a:t>
            </a:r>
            <a:r>
              <a:rPr lang="fr-FR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DOCTYPE HTML &gt;</a:t>
            </a:r>
          </a:p>
          <a:p>
            <a:pPr>
              <a:lnSpc>
                <a:spcPct val="80000"/>
              </a:lnSpc>
              <a:defRPr/>
            </a:pP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html&gt;</a:t>
            </a:r>
          </a:p>
          <a:p>
            <a:pPr>
              <a:lnSpc>
                <a:spcPct val="80000"/>
              </a:lnSpc>
              <a:defRPr/>
            </a:pP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head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&lt;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title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&gt;Ma première page Web&lt;/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title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&lt;/</a:t>
            </a:r>
            <a:r>
              <a:rPr lang="fr-F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head</a:t>
            </a:r>
            <a:r>
              <a:rPr lang="fr-F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&gt;</a:t>
            </a:r>
          </a:p>
          <a:p>
            <a:pPr>
              <a:lnSpc>
                <a:spcPct val="80000"/>
              </a:lnSpc>
              <a:defRPr/>
            </a:pP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C00000"/>
                </a:solidFill>
              </a:rPr>
              <a:t> &lt;body&gt;</a:t>
            </a: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C00000"/>
                </a:solidFill>
              </a:rPr>
              <a:t>  </a:t>
            </a:r>
            <a:r>
              <a:rPr lang="fr-FR" dirty="0" smtClean="0">
                <a:solidFill>
                  <a:srgbClr val="C00000"/>
                </a:solidFill>
              </a:rPr>
              <a:t>   </a:t>
            </a:r>
            <a:r>
              <a:rPr lang="fr-FR" dirty="0">
                <a:solidFill>
                  <a:srgbClr val="00B050"/>
                </a:solidFill>
              </a:rPr>
              <a:t>Salut </a:t>
            </a:r>
            <a:r>
              <a:rPr lang="fr-FR" dirty="0" smtClean="0">
                <a:solidFill>
                  <a:srgbClr val="00B050"/>
                </a:solidFill>
              </a:rPr>
              <a:t>!  &lt;</a:t>
            </a:r>
            <a:r>
              <a:rPr lang="fr-FR" dirty="0" err="1" smtClean="0">
                <a:solidFill>
                  <a:srgbClr val="00B050"/>
                </a:solidFill>
              </a:rPr>
              <a:t>br</a:t>
            </a:r>
            <a:r>
              <a:rPr lang="fr-FR" dirty="0" smtClean="0">
                <a:solidFill>
                  <a:srgbClr val="00B050"/>
                </a:solidFill>
              </a:rPr>
              <a:t>/&gt;  et Bienvenue chez SMARTFUTUR</a:t>
            </a:r>
          </a:p>
          <a:p>
            <a:pPr>
              <a:lnSpc>
                <a:spcPct val="80000"/>
              </a:lnSpc>
              <a:defRPr/>
            </a:pPr>
            <a:r>
              <a:rPr lang="fr-FR" dirty="0" smtClean="0">
                <a:solidFill>
                  <a:srgbClr val="00B050"/>
                </a:solidFill>
              </a:rPr>
              <a:t>  </a:t>
            </a:r>
            <a:endParaRPr lang="fr-FR" dirty="0">
              <a:solidFill>
                <a:srgbClr val="00B050"/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C00000"/>
                </a:solidFill>
              </a:rPr>
              <a:t> &lt;/body</a:t>
            </a:r>
            <a:r>
              <a:rPr lang="fr-FR" dirty="0" smtClean="0">
                <a:solidFill>
                  <a:srgbClr val="C00000"/>
                </a:solidFill>
              </a:rPr>
              <a:t>&gt;</a:t>
            </a:r>
          </a:p>
          <a:p>
            <a:pPr>
              <a:lnSpc>
                <a:spcPct val="80000"/>
              </a:lnSpc>
              <a:defRPr/>
            </a:pPr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&lt;/html&gt; </a:t>
            </a:r>
          </a:p>
        </p:txBody>
      </p:sp>
      <p:sp>
        <p:nvSpPr>
          <p:cNvPr id="19" name="Oval 12"/>
          <p:cNvSpPr>
            <a:spLocks noChangeArrowheads="1"/>
          </p:cNvSpPr>
          <p:nvPr/>
        </p:nvSpPr>
        <p:spPr bwMode="auto">
          <a:xfrm>
            <a:off x="1044501" y="5301208"/>
            <a:ext cx="431800" cy="431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fr-F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188517" y="1203718"/>
            <a:ext cx="8352928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 Ouvrir l'éditeur du texte Notepad++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Ecrire le code HTML permettant  d’ :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 Ajouter le titre « Ma première page »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 Afficher Bonjour HTML5!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 Ajouter  le texte « et Bienvenue Chez SMARTFUTUR » dans une nouvelle ligne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Enregistrer le fichier créé sous le nom EX1.html  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 Aller au menu Exécution et choisir un </a:t>
            </a:r>
            <a:r>
              <a:rPr lang="fr-FR" dirty="0" err="1" smtClean="0">
                <a:solidFill>
                  <a:schemeClr val="tx1"/>
                </a:solidFill>
              </a:rPr>
              <a:t>naviguateur</a:t>
            </a:r>
            <a:r>
              <a:rPr lang="fr-FR" dirty="0" smtClean="0">
                <a:solidFill>
                  <a:schemeClr val="tx1"/>
                </a:solidFill>
              </a:rPr>
              <a:t> (</a:t>
            </a:r>
            <a:r>
              <a:rPr lang="fr-FR" dirty="0" err="1" smtClean="0">
                <a:solidFill>
                  <a:schemeClr val="tx1"/>
                </a:solidFill>
              </a:rPr>
              <a:t>exp</a:t>
            </a:r>
            <a:r>
              <a:rPr lang="fr-FR" dirty="0" smtClean="0">
                <a:solidFill>
                  <a:schemeClr val="tx1"/>
                </a:solidFill>
              </a:rPr>
              <a:t> : Chrome)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9044" y="3933056"/>
            <a:ext cx="3662709" cy="2384846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titres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balises usuelles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32</a:t>
            </a:fld>
            <a:endParaRPr lang="fr-BE"/>
          </a:p>
        </p:txBody>
      </p:sp>
      <p:sp>
        <p:nvSpPr>
          <p:cNvPr id="16" name="ZoneTexte 8"/>
          <p:cNvSpPr txBox="1">
            <a:spLocks noChangeArrowheads="1"/>
          </p:cNvSpPr>
          <p:nvPr/>
        </p:nvSpPr>
        <p:spPr bwMode="auto">
          <a:xfrm>
            <a:off x="1105545" y="1428750"/>
            <a:ext cx="764381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2400" b="1" dirty="0"/>
              <a:t>&lt;h1&gt; … &lt;/h1&gt;	Titre TRES important</a:t>
            </a:r>
          </a:p>
          <a:p>
            <a:pPr>
              <a:defRPr/>
            </a:pPr>
            <a:r>
              <a:rPr lang="fr-FR" sz="2400" b="1" dirty="0">
                <a:solidFill>
                  <a:schemeClr val="accent4">
                    <a:lumMod val="75000"/>
                    <a:lumOff val="25000"/>
                  </a:schemeClr>
                </a:solidFill>
              </a:rPr>
              <a:t>&lt;h2&gt; … &lt;/h2&gt;	Titre important</a:t>
            </a:r>
          </a:p>
          <a:p>
            <a:pPr>
              <a:defRPr/>
            </a:pPr>
            <a:r>
              <a:rPr lang="fr-FR" sz="2400" b="1" dirty="0">
                <a:solidFill>
                  <a:schemeClr val="accent4">
                    <a:lumMod val="65000"/>
                    <a:lumOff val="35000"/>
                  </a:schemeClr>
                </a:solidFill>
              </a:rPr>
              <a:t>&lt;h3&gt; … &lt;/h3&gt;	Titre moyen</a:t>
            </a:r>
          </a:p>
          <a:p>
            <a:pPr>
              <a:defRPr/>
            </a:pPr>
            <a:r>
              <a:rPr lang="fr-FR" sz="2400" b="1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&lt;h4&gt; … &lt;/h4&gt;	Titre pas important</a:t>
            </a:r>
          </a:p>
          <a:p>
            <a:pPr>
              <a:defRPr/>
            </a:pPr>
            <a:r>
              <a:rPr lang="fr-FR" sz="2400" b="1" dirty="0">
                <a:solidFill>
                  <a:schemeClr val="accent3">
                    <a:lumMod val="50000"/>
                  </a:schemeClr>
                </a:solidFill>
              </a:rPr>
              <a:t>&lt;h5&gt; … &lt;/h5&gt;	Titre pas du tout important</a:t>
            </a:r>
          </a:p>
        </p:txBody>
      </p:sp>
      <p:sp>
        <p:nvSpPr>
          <p:cNvPr id="18" name="ZoneTexte 9"/>
          <p:cNvSpPr txBox="1">
            <a:spLocks noChangeArrowheads="1"/>
          </p:cNvSpPr>
          <p:nvPr/>
        </p:nvSpPr>
        <p:spPr bwMode="auto">
          <a:xfrm>
            <a:off x="1404541" y="3601307"/>
            <a:ext cx="6984776" cy="31400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b="1" dirty="0"/>
              <a:t>&lt;body&gt;</a:t>
            </a:r>
          </a:p>
          <a:p>
            <a:r>
              <a:rPr lang="fr-FR" b="1" dirty="0"/>
              <a:t>	</a:t>
            </a:r>
            <a:r>
              <a:rPr lang="fr-FR" b="1" dirty="0">
                <a:solidFill>
                  <a:srgbClr val="FF0000"/>
                </a:solidFill>
              </a:rPr>
              <a:t>&lt;h1&gt; </a:t>
            </a:r>
            <a:r>
              <a:rPr lang="fr-FR" i="1" dirty="0"/>
              <a:t>Chapitre 1</a:t>
            </a:r>
            <a:r>
              <a:rPr lang="fr-FR" b="1" dirty="0">
                <a:solidFill>
                  <a:srgbClr val="FF0000"/>
                </a:solidFill>
              </a:rPr>
              <a:t>&lt;/h1&gt;</a:t>
            </a:r>
          </a:p>
          <a:p>
            <a:r>
              <a:rPr lang="fr-FR" b="1" dirty="0"/>
              <a:t>		</a:t>
            </a:r>
            <a:r>
              <a:rPr lang="fr-FR" b="1" dirty="0">
                <a:solidFill>
                  <a:srgbClr val="FF0000"/>
                </a:solidFill>
              </a:rPr>
              <a:t>&lt;h2&gt; </a:t>
            </a:r>
            <a:r>
              <a:rPr lang="fr-FR" i="1" dirty="0"/>
              <a:t>Section 1</a:t>
            </a:r>
            <a:r>
              <a:rPr lang="fr-FR" b="1" dirty="0"/>
              <a:t> </a:t>
            </a:r>
            <a:r>
              <a:rPr lang="fr-FR" b="1" dirty="0">
                <a:solidFill>
                  <a:srgbClr val="FF0000"/>
                </a:solidFill>
              </a:rPr>
              <a:t>&lt;/h2&gt;</a:t>
            </a:r>
          </a:p>
          <a:p>
            <a:r>
              <a:rPr lang="fr-FR" b="1" dirty="0"/>
              <a:t>			&lt;p&gt; </a:t>
            </a:r>
            <a:r>
              <a:rPr lang="fr-FR" i="1" dirty="0" smtClean="0"/>
              <a:t>texte </a:t>
            </a:r>
            <a:r>
              <a:rPr lang="fr-FR" i="1" dirty="0" err="1" smtClean="0"/>
              <a:t>texte</a:t>
            </a:r>
            <a:r>
              <a:rPr lang="fr-FR" i="1" dirty="0" smtClean="0"/>
              <a:t>….</a:t>
            </a:r>
            <a:r>
              <a:rPr lang="fr-FR" b="1" dirty="0" smtClean="0"/>
              <a:t>&lt;/</a:t>
            </a:r>
            <a:r>
              <a:rPr lang="fr-FR" b="1" dirty="0"/>
              <a:t>p&gt;</a:t>
            </a:r>
          </a:p>
          <a:p>
            <a:endParaRPr lang="fr-FR" b="1" dirty="0"/>
          </a:p>
          <a:p>
            <a:r>
              <a:rPr lang="fr-FR" b="1" dirty="0"/>
              <a:t>		</a:t>
            </a:r>
            <a:r>
              <a:rPr lang="fr-FR" b="1" dirty="0">
                <a:solidFill>
                  <a:srgbClr val="FF0000"/>
                </a:solidFill>
              </a:rPr>
              <a:t>&lt;h2&gt; </a:t>
            </a:r>
            <a:r>
              <a:rPr lang="fr-FR" i="1" dirty="0"/>
              <a:t>Section 2</a:t>
            </a:r>
            <a:r>
              <a:rPr lang="fr-FR" b="1" dirty="0"/>
              <a:t> </a:t>
            </a:r>
            <a:r>
              <a:rPr lang="fr-FR" b="1" dirty="0">
                <a:solidFill>
                  <a:srgbClr val="FF0000"/>
                </a:solidFill>
              </a:rPr>
              <a:t>&lt;/h2&gt;</a:t>
            </a:r>
          </a:p>
          <a:p>
            <a:r>
              <a:rPr lang="fr-FR" b="1" dirty="0"/>
              <a:t>			&lt;p&gt; </a:t>
            </a:r>
            <a:r>
              <a:rPr lang="fr-FR" i="1" dirty="0"/>
              <a:t>camion</a:t>
            </a:r>
            <a:r>
              <a:rPr lang="fr-FR" b="1" dirty="0"/>
              <a:t> &lt;/p&gt;</a:t>
            </a:r>
          </a:p>
          <a:p>
            <a:endParaRPr lang="fr-FR" b="1" dirty="0"/>
          </a:p>
          <a:p>
            <a:r>
              <a:rPr lang="fr-FR" b="1" dirty="0"/>
              <a:t>	</a:t>
            </a:r>
            <a:r>
              <a:rPr lang="fr-FR" b="1" dirty="0">
                <a:solidFill>
                  <a:srgbClr val="FF0000"/>
                </a:solidFill>
              </a:rPr>
              <a:t>&lt;h1&gt; </a:t>
            </a:r>
            <a:r>
              <a:rPr lang="fr-FR" i="1" dirty="0"/>
              <a:t>Chapitre 2</a:t>
            </a:r>
            <a:r>
              <a:rPr lang="fr-FR" b="1" dirty="0"/>
              <a:t> </a:t>
            </a:r>
            <a:r>
              <a:rPr lang="fr-FR" b="1" dirty="0">
                <a:solidFill>
                  <a:srgbClr val="FF0000"/>
                </a:solidFill>
              </a:rPr>
              <a:t>&lt;/h1&gt;</a:t>
            </a:r>
          </a:p>
          <a:p>
            <a:r>
              <a:rPr lang="fr-FR" b="1" dirty="0"/>
              <a:t>		&lt;</a:t>
            </a:r>
            <a:r>
              <a:rPr lang="fr-FR" b="1" dirty="0" smtClean="0"/>
              <a:t>p&gt; texte </a:t>
            </a:r>
            <a:r>
              <a:rPr lang="fr-FR" b="1" dirty="0" err="1" smtClean="0"/>
              <a:t>texte</a:t>
            </a:r>
            <a:r>
              <a:rPr lang="fr-FR" b="1" dirty="0" smtClean="0"/>
              <a:t> </a:t>
            </a:r>
            <a:r>
              <a:rPr lang="fr-FR" b="1" dirty="0" err="1" smtClean="0"/>
              <a:t>texte</a:t>
            </a:r>
            <a:r>
              <a:rPr lang="fr-FR" b="1" dirty="0" smtClean="0"/>
              <a:t> ….</a:t>
            </a:r>
            <a:r>
              <a:rPr lang="fr-FR" i="1" dirty="0" smtClean="0"/>
              <a:t> </a:t>
            </a:r>
            <a:r>
              <a:rPr lang="fr-FR" b="1" dirty="0"/>
              <a:t>&lt;/p&gt;</a:t>
            </a:r>
          </a:p>
          <a:p>
            <a:pPr algn="just"/>
            <a:r>
              <a:rPr lang="fr-FR" b="1" dirty="0"/>
              <a:t>&lt;/body&gt;</a:t>
            </a:r>
          </a:p>
        </p:txBody>
      </p:sp>
      <p:sp>
        <p:nvSpPr>
          <p:cNvPr id="19" name="ZoneTexte 18"/>
          <p:cNvSpPr txBox="1">
            <a:spLocks noChangeArrowheads="1"/>
          </p:cNvSpPr>
          <p:nvPr/>
        </p:nvSpPr>
        <p:spPr bwMode="auto">
          <a:xfrm>
            <a:off x="1404541" y="3386980"/>
            <a:ext cx="7858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  <p:sp>
        <p:nvSpPr>
          <p:cNvPr id="23" name="Rectangle à coins arrondis 22"/>
          <p:cNvSpPr/>
          <p:nvPr/>
        </p:nvSpPr>
        <p:spPr>
          <a:xfrm>
            <a:off x="6034744" y="1484784"/>
            <a:ext cx="714379" cy="285752"/>
          </a:xfrm>
          <a:prstGeom prst="roundRect">
            <a:avLst/>
          </a:prstGeom>
          <a:solidFill>
            <a:srgbClr val="CCE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500" dirty="0">
                <a:solidFill>
                  <a:schemeClr val="tx1"/>
                </a:solidFill>
              </a:rPr>
              <a:t>Block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3" name="Espace réservé du numéro de diapositive 2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DF9EF45-5BB8-4C60-A7D4-71E47DBC3ABD}" type="slidenum">
              <a:rPr lang="fr-FR" smtClean="0"/>
              <a:pPr/>
              <a:t>33</a:t>
            </a:fld>
            <a:endParaRPr lang="fr-FR" smtClean="0"/>
          </a:p>
        </p:txBody>
      </p:sp>
      <p:sp>
        <p:nvSpPr>
          <p:cNvPr id="14" name="Rectangle 13"/>
          <p:cNvSpPr/>
          <p:nvPr/>
        </p:nvSpPr>
        <p:spPr>
          <a:xfrm>
            <a:off x="1019945" y="1285890"/>
            <a:ext cx="8737524" cy="785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>
                <a:solidFill>
                  <a:srgbClr val="000000"/>
                </a:solidFill>
              </a:rPr>
              <a:t>&lt;</a:t>
            </a:r>
            <a:r>
              <a:rPr lang="fr-FR" b="1" dirty="0" err="1">
                <a:solidFill>
                  <a:srgbClr val="000000"/>
                </a:solidFill>
              </a:rPr>
              <a:t>img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src</a:t>
            </a:r>
            <a:r>
              <a:rPr lang="fr-FR" b="1" dirty="0">
                <a:solidFill>
                  <a:srgbClr val="00B050"/>
                </a:solidFill>
              </a:rPr>
              <a:t> =  " </a:t>
            </a:r>
            <a:r>
              <a:rPr lang="fr-FR" b="1" dirty="0">
                <a:solidFill>
                  <a:srgbClr val="FF0000"/>
                </a:solidFill>
              </a:rPr>
              <a:t>mon_fichier_image.jpg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>
                <a:solidFill>
                  <a:srgbClr val="00B050"/>
                </a:solidFill>
              </a:rPr>
              <a:t>" </a:t>
            </a:r>
            <a:r>
              <a:rPr lang="fr-FR" b="1" dirty="0" err="1">
                <a:solidFill>
                  <a:srgbClr val="00B050"/>
                </a:solidFill>
              </a:rPr>
              <a:t>alt</a:t>
            </a:r>
            <a:r>
              <a:rPr lang="fr-FR" b="1" dirty="0">
                <a:solidFill>
                  <a:srgbClr val="00B050"/>
                </a:solidFill>
              </a:rPr>
              <a:t> = " </a:t>
            </a:r>
            <a:r>
              <a:rPr lang="fr-FR" b="1" dirty="0">
                <a:solidFill>
                  <a:srgbClr val="FF0000"/>
                </a:solidFill>
              </a:rPr>
              <a:t>texte alternatif </a:t>
            </a:r>
            <a:r>
              <a:rPr lang="fr-FR" b="1" dirty="0">
                <a:solidFill>
                  <a:srgbClr val="00B050"/>
                </a:solidFill>
              </a:rPr>
              <a:t>"</a:t>
            </a:r>
            <a:r>
              <a:rPr lang="fr-FR" b="1" dirty="0">
                <a:solidFill>
                  <a:srgbClr val="000000"/>
                </a:solidFill>
              </a:rPr>
              <a:t> /&gt;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55893" y="1484799"/>
            <a:ext cx="3492312" cy="429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fr-FR" b="1" dirty="0">
                <a:solidFill>
                  <a:schemeClr val="tx1"/>
                </a:solidFill>
              </a:rPr>
              <a:t>/&gt;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08290" y="1484799"/>
            <a:ext cx="4430688" cy="405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1519039" y="3286125"/>
            <a:ext cx="7063532" cy="2071688"/>
          </a:xfrm>
          <a:prstGeom prst="wedgeRoundRectCallout">
            <a:avLst>
              <a:gd name="adj1" fmla="val -25830"/>
              <a:gd name="adj2" fmla="val -11423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dirty="0">
                <a:solidFill>
                  <a:schemeClr val="tx1"/>
                </a:solidFill>
              </a:rPr>
              <a:t>L’attribut </a:t>
            </a:r>
            <a:r>
              <a:rPr lang="fr-FR" sz="1600" b="1" dirty="0" err="1">
                <a:solidFill>
                  <a:srgbClr val="00B050"/>
                </a:solidFill>
              </a:rPr>
              <a:t>src</a:t>
            </a:r>
            <a:r>
              <a:rPr lang="fr-FR" sz="1600" dirty="0">
                <a:solidFill>
                  <a:schemeClr val="tx1"/>
                </a:solidFill>
              </a:rPr>
              <a:t> (source) permet d’indiquer où se trouve l’image.</a:t>
            </a:r>
          </a:p>
          <a:p>
            <a:pPr>
              <a:defRPr/>
            </a:pPr>
            <a:r>
              <a:rPr lang="fr-FR" sz="1600" dirty="0">
                <a:solidFill>
                  <a:schemeClr val="tx1"/>
                </a:solidFill>
              </a:rPr>
              <a:t>Deux choix :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fr-FR" sz="1600" dirty="0">
                <a:solidFill>
                  <a:schemeClr val="tx1"/>
                </a:solidFill>
              </a:rPr>
              <a:t>Soit un </a:t>
            </a:r>
            <a:r>
              <a:rPr lang="fr-FR" sz="1600" b="1" dirty="0">
                <a:solidFill>
                  <a:schemeClr val="tx1"/>
                </a:solidFill>
              </a:rPr>
              <a:t>chemin relatif </a:t>
            </a:r>
            <a:r>
              <a:rPr lang="fr-FR" sz="1600" dirty="0">
                <a:solidFill>
                  <a:schemeClr val="tx1"/>
                </a:solidFill>
              </a:rPr>
              <a:t>de l’image (par rapport à là où est enregistré la page) Ex : </a:t>
            </a:r>
            <a:r>
              <a:rPr lang="fr-FR" sz="1600" b="1" dirty="0">
                <a:solidFill>
                  <a:srgbClr val="00B050"/>
                </a:solidFill>
              </a:rPr>
              <a:t> " </a:t>
            </a:r>
            <a:r>
              <a:rPr lang="fr-FR" sz="1600" b="1" dirty="0">
                <a:solidFill>
                  <a:srgbClr val="FF0000"/>
                </a:solidFill>
              </a:rPr>
              <a:t>image/photo_identite.jpg</a:t>
            </a:r>
            <a:r>
              <a:rPr lang="fr-FR" sz="1600" b="1" dirty="0">
                <a:solidFill>
                  <a:srgbClr val="00B050"/>
                </a:solidFill>
              </a:rPr>
              <a:t> "</a:t>
            </a:r>
            <a:endParaRPr lang="fr-FR" sz="1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fr-FR" sz="1600" dirty="0">
                <a:solidFill>
                  <a:schemeClr val="tx1"/>
                </a:solidFill>
              </a:rPr>
              <a:t> Soit un </a:t>
            </a:r>
            <a:r>
              <a:rPr lang="fr-FR" sz="1600" b="1" dirty="0">
                <a:solidFill>
                  <a:schemeClr val="tx1"/>
                </a:solidFill>
              </a:rPr>
              <a:t>chemin absolue </a:t>
            </a:r>
            <a:r>
              <a:rPr lang="fr-FR" sz="1600" dirty="0">
                <a:solidFill>
                  <a:schemeClr val="tx1"/>
                </a:solidFill>
              </a:rPr>
              <a:t>de l’image (commençant par « </a:t>
            </a:r>
            <a:r>
              <a:rPr lang="fr-FR" sz="1600" b="1" dirty="0">
                <a:solidFill>
                  <a:srgbClr val="FF0000"/>
                </a:solidFill>
              </a:rPr>
              <a:t>http://</a:t>
            </a:r>
            <a:r>
              <a:rPr lang="fr-FR" sz="1600" dirty="0">
                <a:solidFill>
                  <a:schemeClr val="tx1"/>
                </a:solidFill>
              </a:rPr>
              <a:t> ») pour pointer vers un autre site, par exemple…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1443096" y="3286125"/>
            <a:ext cx="7063531" cy="1285875"/>
          </a:xfrm>
          <a:prstGeom prst="wedgeRoundRectCallout">
            <a:avLst>
              <a:gd name="adj1" fmla="val 37969"/>
              <a:gd name="adj2" fmla="val -15809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L’attribut </a:t>
            </a:r>
            <a:r>
              <a:rPr lang="fr-FR" b="1" dirty="0" err="1">
                <a:solidFill>
                  <a:srgbClr val="00B050"/>
                </a:solidFill>
              </a:rPr>
              <a:t>alt</a:t>
            </a:r>
            <a:r>
              <a:rPr lang="fr-FR" dirty="0">
                <a:solidFill>
                  <a:schemeClr val="tx1"/>
                </a:solidFill>
              </a:rPr>
              <a:t> (Alternative) permet d’écrire un texte de remplacement (si jamais l’image indiquée n’existe pas).</a:t>
            </a:r>
          </a:p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On peut par exemple mettre le titre de l’image…</a:t>
            </a:r>
          </a:p>
        </p:txBody>
      </p:sp>
      <p:sp>
        <p:nvSpPr>
          <p:cNvPr id="11" name="ZoneTexte 9"/>
          <p:cNvSpPr txBox="1">
            <a:spLocks noChangeArrowheads="1"/>
          </p:cNvSpPr>
          <p:nvPr/>
        </p:nvSpPr>
        <p:spPr bwMode="auto">
          <a:xfrm>
            <a:off x="1038771" y="2628906"/>
            <a:ext cx="8430666" cy="1755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b="1" dirty="0"/>
              <a:t>&lt;body&gt;</a:t>
            </a:r>
          </a:p>
          <a:p>
            <a:r>
              <a:rPr lang="fr-FR" b="1" dirty="0"/>
              <a:t>	&lt;p&gt;</a:t>
            </a:r>
          </a:p>
          <a:p>
            <a:r>
              <a:rPr lang="fr-FR" b="1" i="1" dirty="0"/>
              <a:t>		</a:t>
            </a:r>
            <a:r>
              <a:rPr lang="fr-FR" i="1" dirty="0"/>
              <a:t>Je suis content !!</a:t>
            </a:r>
          </a:p>
          <a:p>
            <a:r>
              <a:rPr lang="fr-FR" i="1" dirty="0"/>
              <a:t>		</a:t>
            </a:r>
            <a:r>
              <a:rPr lang="fr-FR" b="1" i="1" dirty="0"/>
              <a:t>&lt;</a:t>
            </a:r>
            <a:r>
              <a:rPr lang="fr-FR" b="1" i="1" dirty="0" err="1"/>
              <a:t>img</a:t>
            </a:r>
            <a:r>
              <a:rPr lang="fr-FR" b="1" i="1" dirty="0"/>
              <a:t> </a:t>
            </a:r>
            <a:r>
              <a:rPr lang="fr-FR" b="1" i="1" dirty="0" err="1">
                <a:solidFill>
                  <a:srgbClr val="00B050"/>
                </a:solidFill>
              </a:rPr>
              <a:t>src</a:t>
            </a:r>
            <a:r>
              <a:rPr lang="fr-FR" b="1" i="1" dirty="0">
                <a:solidFill>
                  <a:srgbClr val="00B050"/>
                </a:solidFill>
              </a:rPr>
              <a:t>=</a:t>
            </a:r>
            <a:r>
              <a:rPr lang="fr-FR" b="1" dirty="0">
                <a:solidFill>
                  <a:srgbClr val="00B050"/>
                </a:solidFill>
              </a:rPr>
              <a:t>"</a:t>
            </a:r>
            <a:r>
              <a:rPr lang="fr-FR" b="1" dirty="0">
                <a:solidFill>
                  <a:srgbClr val="FF0000"/>
                </a:solidFill>
              </a:rPr>
              <a:t>images/content.gif</a:t>
            </a:r>
            <a:r>
              <a:rPr lang="fr-FR" b="1" dirty="0">
                <a:solidFill>
                  <a:srgbClr val="00B050"/>
                </a:solidFill>
              </a:rPr>
              <a:t>" </a:t>
            </a:r>
            <a:r>
              <a:rPr lang="fr-FR" b="1" dirty="0" err="1">
                <a:solidFill>
                  <a:srgbClr val="00B050"/>
                </a:solidFill>
              </a:rPr>
              <a:t>alt</a:t>
            </a:r>
            <a:r>
              <a:rPr lang="fr-FR" b="1" dirty="0">
                <a:solidFill>
                  <a:srgbClr val="00B050"/>
                </a:solidFill>
              </a:rPr>
              <a:t>="</a:t>
            </a:r>
            <a:r>
              <a:rPr lang="fr-FR" b="1" dirty="0" err="1">
                <a:solidFill>
                  <a:srgbClr val="FF0000"/>
                </a:solidFill>
              </a:rPr>
              <a:t>Smile</a:t>
            </a:r>
            <a:r>
              <a:rPr lang="fr-FR" b="1" dirty="0">
                <a:solidFill>
                  <a:srgbClr val="FF0000"/>
                </a:solidFill>
              </a:rPr>
              <a:t> Content</a:t>
            </a:r>
            <a:r>
              <a:rPr lang="fr-FR" b="1" dirty="0">
                <a:solidFill>
                  <a:srgbClr val="00B050"/>
                </a:solidFill>
              </a:rPr>
              <a:t>"</a:t>
            </a:r>
            <a:r>
              <a:rPr lang="fr-FR" b="1" dirty="0"/>
              <a:t> /&gt;</a:t>
            </a:r>
            <a:endParaRPr lang="fr-FR" b="1" i="1" dirty="0"/>
          </a:p>
          <a:p>
            <a:r>
              <a:rPr lang="fr-FR" b="1" i="1" dirty="0"/>
              <a:t>	</a:t>
            </a:r>
            <a:r>
              <a:rPr lang="fr-FR" b="1" dirty="0"/>
              <a:t>&lt;/p&gt;</a:t>
            </a:r>
          </a:p>
          <a:p>
            <a:pPr algn="just"/>
            <a:r>
              <a:rPr lang="fr-FR" b="1" dirty="0"/>
              <a:t>&lt;/body&gt;</a:t>
            </a:r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038775" y="2428890"/>
            <a:ext cx="835471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8535733" y="928670"/>
            <a:ext cx="958293" cy="268082"/>
          </a:xfrm>
          <a:prstGeom prst="roundRect">
            <a:avLst/>
          </a:prstGeom>
          <a:solidFill>
            <a:srgbClr val="CCE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500" dirty="0" err="1">
                <a:solidFill>
                  <a:schemeClr val="tx1"/>
                </a:solidFill>
              </a:rPr>
              <a:t>Inline</a:t>
            </a:r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5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images</a:t>
            </a:r>
            <a:endParaRPr lang="fr-FR" sz="4000" dirty="0"/>
          </a:p>
        </p:txBody>
      </p:sp>
      <p:sp>
        <p:nvSpPr>
          <p:cNvPr id="2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8" grpId="0" animBg="1"/>
      <p:bldP spid="18" grpId="1" animBg="1"/>
      <p:bldP spid="19" grpId="0" animBg="1"/>
      <p:bldP spid="19" grpId="1" animBg="1"/>
      <p:bldP spid="11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8" name="Espace réservé du numéro de diapositive 19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2C5F74-F112-4E41-9589-1E4F63B985D9}" type="slidenum">
              <a:rPr lang="fr-FR" smtClean="0"/>
              <a:pPr/>
              <a:t>34</a:t>
            </a:fld>
            <a:endParaRPr lang="fr-FR" smtClean="0"/>
          </a:p>
        </p:txBody>
      </p:sp>
      <p:sp>
        <p:nvSpPr>
          <p:cNvPr id="23555" name="ZoneTexte 8"/>
          <p:cNvSpPr txBox="1">
            <a:spLocks noChangeArrowheads="1"/>
          </p:cNvSpPr>
          <p:nvPr/>
        </p:nvSpPr>
        <p:spPr bwMode="auto">
          <a:xfrm>
            <a:off x="1139280" y="1412776"/>
            <a:ext cx="858257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b="1" dirty="0"/>
              <a:t>&lt;a&gt;…&lt;/a&gt;</a:t>
            </a:r>
            <a:r>
              <a:rPr lang="fr-FR" dirty="0"/>
              <a:t> : </a:t>
            </a:r>
            <a:r>
              <a:rPr lang="fr-FR" i="1" dirty="0"/>
              <a:t>Faire un lien vers une image ou un fichier.</a:t>
            </a:r>
          </a:p>
        </p:txBody>
      </p:sp>
      <p:sp>
        <p:nvSpPr>
          <p:cNvPr id="7" name="ZoneTexte 9"/>
          <p:cNvSpPr txBox="1">
            <a:spLocks noChangeArrowheads="1"/>
          </p:cNvSpPr>
          <p:nvPr/>
        </p:nvSpPr>
        <p:spPr bwMode="auto">
          <a:xfrm>
            <a:off x="972494" y="1844824"/>
            <a:ext cx="8496944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b="1"/>
              <a:t>&lt;a </a:t>
            </a:r>
            <a:r>
              <a:rPr lang="fr-FR" b="1">
                <a:solidFill>
                  <a:srgbClr val="00B050"/>
                </a:solidFill>
              </a:rPr>
              <a:t>href="</a:t>
            </a:r>
            <a:r>
              <a:rPr lang="fr-FR" b="1">
                <a:solidFill>
                  <a:srgbClr val="FF0000"/>
                </a:solidFill>
              </a:rPr>
              <a:t>mon_lien</a:t>
            </a:r>
            <a:r>
              <a:rPr lang="fr-FR" b="1">
                <a:solidFill>
                  <a:srgbClr val="00B050"/>
                </a:solidFill>
              </a:rPr>
              <a:t>"</a:t>
            </a:r>
            <a:r>
              <a:rPr lang="fr-FR" b="1"/>
              <a:t>&gt;</a:t>
            </a:r>
            <a:r>
              <a:rPr lang="fr-FR" i="1"/>
              <a:t>texte à cliquer</a:t>
            </a:r>
            <a:r>
              <a:rPr lang="fr-FR" b="1"/>
              <a:t>&lt;/a&gt;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811808" y="3000375"/>
            <a:ext cx="4481165" cy="1143000"/>
          </a:xfrm>
          <a:prstGeom prst="wedgeRoundRectCallout">
            <a:avLst>
              <a:gd name="adj1" fmla="val -36747"/>
              <a:gd name="adj2" fmla="val -1212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Mot clé pour indiquer l’adresse</a:t>
            </a:r>
          </a:p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(une autre page web, un fichier, …)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1215238" y="3000375"/>
            <a:ext cx="4481166" cy="1143000"/>
          </a:xfrm>
          <a:prstGeom prst="wedgeRoundRectCallout">
            <a:avLst>
              <a:gd name="adj1" fmla="val -27055"/>
              <a:gd name="adj2" fmla="val -1152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Chemin vers le lien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2734276" y="3000375"/>
            <a:ext cx="4481166" cy="1143000"/>
          </a:xfrm>
          <a:prstGeom prst="wedgeRoundRectCallout">
            <a:avLst>
              <a:gd name="adj1" fmla="val -27055"/>
              <a:gd name="adj2" fmla="val -11527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Texte qui servira </a:t>
            </a:r>
            <a:r>
              <a:rPr lang="fr-FR" dirty="0" smtClean="0">
                <a:solidFill>
                  <a:schemeClr val="tx1"/>
                </a:solidFill>
              </a:rPr>
              <a:t>de « Lien »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ZoneTexte 9"/>
          <p:cNvSpPr txBox="1">
            <a:spLocks noChangeArrowheads="1"/>
          </p:cNvSpPr>
          <p:nvPr/>
        </p:nvSpPr>
        <p:spPr bwMode="auto">
          <a:xfrm>
            <a:off x="1007225" y="5301208"/>
            <a:ext cx="8390211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b="1" dirty="0"/>
              <a:t>&lt;a </a:t>
            </a:r>
            <a:r>
              <a:rPr lang="fr-FR" b="1" dirty="0" err="1">
                <a:solidFill>
                  <a:srgbClr val="00B050"/>
                </a:solidFill>
              </a:rPr>
              <a:t>href</a:t>
            </a:r>
            <a:r>
              <a:rPr lang="fr-FR" b="1" dirty="0">
                <a:solidFill>
                  <a:srgbClr val="00B050"/>
                </a:solidFill>
              </a:rPr>
              <a:t>="</a:t>
            </a:r>
            <a:r>
              <a:rPr lang="fr-FR" b="1" dirty="0" smtClean="0">
                <a:solidFill>
                  <a:srgbClr val="FF0000"/>
                </a:solidFill>
              </a:rPr>
              <a:t>mailto:cherif.nidhal@gmail.com</a:t>
            </a:r>
            <a:r>
              <a:rPr lang="fr-FR" b="1" dirty="0" smtClean="0">
                <a:solidFill>
                  <a:srgbClr val="00B050"/>
                </a:solidFill>
              </a:rPr>
              <a:t>"</a:t>
            </a:r>
            <a:r>
              <a:rPr lang="fr-FR" b="1" dirty="0" smtClean="0"/>
              <a:t>&gt;</a:t>
            </a:r>
            <a:r>
              <a:rPr lang="fr-FR" i="1" dirty="0"/>
              <a:t>Ecrivez-moi !</a:t>
            </a:r>
            <a:r>
              <a:rPr lang="fr-FR" b="1" dirty="0"/>
              <a:t>&lt;/a&gt;</a:t>
            </a:r>
          </a:p>
        </p:txBody>
      </p:sp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887760" y="2571765"/>
            <a:ext cx="80884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  <p:sp>
        <p:nvSpPr>
          <p:cNvPr id="12" name="ZoneTexte 8"/>
          <p:cNvSpPr txBox="1">
            <a:spLocks noChangeArrowheads="1"/>
          </p:cNvSpPr>
          <p:nvPr/>
        </p:nvSpPr>
        <p:spPr bwMode="auto">
          <a:xfrm>
            <a:off x="1044501" y="4725144"/>
            <a:ext cx="858257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b="1" dirty="0"/>
              <a:t>Lien vers un mail</a:t>
            </a:r>
            <a:endParaRPr lang="fr-FR" i="1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6759737" y="1412776"/>
            <a:ext cx="1086970" cy="373150"/>
          </a:xfrm>
          <a:prstGeom prst="roundRect">
            <a:avLst/>
          </a:prstGeom>
          <a:solidFill>
            <a:srgbClr val="CCE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500" dirty="0" err="1">
                <a:solidFill>
                  <a:schemeClr val="tx1"/>
                </a:solidFill>
              </a:rPr>
              <a:t>Inline</a:t>
            </a:r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26" name="ZoneTexte 9"/>
          <p:cNvSpPr txBox="1">
            <a:spLocks noChangeArrowheads="1"/>
          </p:cNvSpPr>
          <p:nvPr/>
        </p:nvSpPr>
        <p:spPr bwMode="auto">
          <a:xfrm>
            <a:off x="1007225" y="2795588"/>
            <a:ext cx="8102179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b="1" dirty="0"/>
              <a:t>&lt;body&gt;</a:t>
            </a:r>
          </a:p>
          <a:p>
            <a:pPr algn="just"/>
            <a:r>
              <a:rPr lang="fr-FR" b="1" dirty="0"/>
              <a:t>	&lt;p&gt;</a:t>
            </a:r>
          </a:p>
          <a:p>
            <a:pPr algn="just"/>
            <a:r>
              <a:rPr lang="fr-FR" b="1" i="1" dirty="0"/>
              <a:t>	</a:t>
            </a:r>
            <a:r>
              <a:rPr lang="fr-FR" b="1" i="1" dirty="0" smtClean="0"/>
              <a:t>    </a:t>
            </a:r>
            <a:r>
              <a:rPr lang="fr-FR" i="1" dirty="0" smtClean="0"/>
              <a:t>Pour </a:t>
            </a:r>
            <a:r>
              <a:rPr lang="fr-FR" i="1" dirty="0"/>
              <a:t>plus d’informations,</a:t>
            </a:r>
          </a:p>
          <a:p>
            <a:pPr algn="just"/>
            <a:r>
              <a:rPr lang="fr-FR" b="1" i="1" dirty="0"/>
              <a:t>	</a:t>
            </a:r>
            <a:r>
              <a:rPr lang="fr-FR" b="1" i="1" dirty="0" smtClean="0"/>
              <a:t>    </a:t>
            </a:r>
            <a:r>
              <a:rPr lang="fr-FR" b="1" dirty="0" smtClean="0"/>
              <a:t>&lt;</a:t>
            </a:r>
            <a:r>
              <a:rPr lang="fr-FR" b="1" dirty="0"/>
              <a:t>a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 smtClean="0">
                <a:solidFill>
                  <a:srgbClr val="00B050"/>
                </a:solidFill>
              </a:rPr>
              <a:t>href</a:t>
            </a:r>
            <a:r>
              <a:rPr lang="fr-FR" b="1" dirty="0" smtClean="0">
                <a:solidFill>
                  <a:srgbClr val="00B050"/>
                </a:solidFill>
              </a:rPr>
              <a:t>=</a:t>
            </a:r>
            <a:r>
              <a:rPr lang="fr-FR" b="1" dirty="0" smtClean="0">
                <a:solidFill>
                  <a:srgbClr val="FF0000"/>
                </a:solidFill>
              </a:rPr>
              <a:t>"http://www.smartfutur.com </a:t>
            </a:r>
            <a:r>
              <a:rPr lang="fr-FR" b="1" dirty="0" smtClean="0">
                <a:solidFill>
                  <a:srgbClr val="00B050"/>
                </a:solidFill>
              </a:rPr>
              <a:t>"&gt; </a:t>
            </a:r>
            <a:r>
              <a:rPr lang="fr-FR" b="1" dirty="0" smtClean="0"/>
              <a:t>cliquer ici!  </a:t>
            </a:r>
            <a:r>
              <a:rPr lang="fr-FR" b="1" i="1" dirty="0" smtClean="0"/>
              <a:t>&lt;/</a:t>
            </a:r>
            <a:r>
              <a:rPr lang="fr-FR" b="1" i="1" dirty="0"/>
              <a:t>a&gt;</a:t>
            </a:r>
          </a:p>
          <a:p>
            <a:pPr algn="just"/>
            <a:r>
              <a:rPr lang="fr-FR" b="1" i="1" dirty="0"/>
              <a:t>	</a:t>
            </a:r>
            <a:r>
              <a:rPr lang="fr-FR" b="1" dirty="0"/>
              <a:t>&lt;/p&gt;</a:t>
            </a:r>
          </a:p>
          <a:p>
            <a:r>
              <a:rPr lang="fr-FR" b="1" dirty="0"/>
              <a:t>&lt;/body&gt;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4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liens</a:t>
            </a:r>
            <a:endParaRPr lang="fr-FR" sz="4000" dirty="0"/>
          </a:p>
        </p:txBody>
      </p:sp>
      <p:sp>
        <p:nvSpPr>
          <p:cNvPr id="42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liens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6" grpId="0"/>
      <p:bldP spid="12" grpId="0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listes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listes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35</a:t>
            </a:fld>
            <a:endParaRPr lang="fr-BE"/>
          </a:p>
        </p:txBody>
      </p:sp>
      <p:sp>
        <p:nvSpPr>
          <p:cNvPr id="15" name="ZoneTexte 8"/>
          <p:cNvSpPr txBox="1">
            <a:spLocks noChangeArrowheads="1"/>
          </p:cNvSpPr>
          <p:nvPr/>
        </p:nvSpPr>
        <p:spPr bwMode="auto">
          <a:xfrm>
            <a:off x="1541023" y="2037589"/>
            <a:ext cx="8072437" cy="1440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  <a:buClr>
                <a:srgbClr val="352377"/>
              </a:buClr>
              <a:buSzPct val="65000"/>
              <a:buFont typeface="Wingdings" pitchFamily="2" charset="2"/>
              <a:buChar char="Ø"/>
            </a:pPr>
            <a:r>
              <a:rPr lang="fr-FR" sz="2400" dirty="0" smtClean="0">
                <a:latin typeface="+mn-lt"/>
              </a:rPr>
              <a:t> &lt;</a:t>
            </a:r>
            <a:r>
              <a:rPr lang="fr-FR" sz="2400" dirty="0" err="1" smtClean="0">
                <a:latin typeface="+mn-lt"/>
              </a:rPr>
              <a:t>ul</a:t>
            </a:r>
            <a:r>
              <a:rPr lang="fr-FR" sz="2400" dirty="0" smtClean="0">
                <a:latin typeface="+mn-lt"/>
              </a:rPr>
              <a:t>&gt; . . &lt;/</a:t>
            </a:r>
            <a:r>
              <a:rPr lang="fr-FR" sz="2400" dirty="0" err="1" smtClean="0">
                <a:latin typeface="+mn-lt"/>
              </a:rPr>
              <a:t>ul</a:t>
            </a:r>
            <a:r>
              <a:rPr lang="fr-FR" sz="2400" dirty="0" smtClean="0">
                <a:latin typeface="+mn-lt"/>
              </a:rPr>
              <a:t>&gt;      Liste non triée, liste à puces</a:t>
            </a:r>
          </a:p>
          <a:p>
            <a:pPr>
              <a:spcBef>
                <a:spcPct val="20000"/>
              </a:spcBef>
              <a:buClr>
                <a:srgbClr val="352377"/>
              </a:buClr>
              <a:buSzPct val="65000"/>
              <a:buFont typeface="Wingdings" pitchFamily="2" charset="2"/>
              <a:buChar char="Ø"/>
            </a:pPr>
            <a:r>
              <a:rPr lang="fr-FR" sz="2400" dirty="0" smtClean="0">
                <a:latin typeface="+mn-lt"/>
              </a:rPr>
              <a:t> &lt;</a:t>
            </a:r>
            <a:r>
              <a:rPr lang="fr-FR" sz="2400" dirty="0" err="1" smtClean="0">
                <a:latin typeface="+mn-lt"/>
              </a:rPr>
              <a:t>ol</a:t>
            </a:r>
            <a:r>
              <a:rPr lang="fr-FR" sz="2400" dirty="0" smtClean="0">
                <a:latin typeface="+mn-lt"/>
              </a:rPr>
              <a:t>&gt; . . &lt;/</a:t>
            </a:r>
            <a:r>
              <a:rPr lang="fr-FR" sz="2400" dirty="0" err="1" smtClean="0">
                <a:latin typeface="+mn-lt"/>
              </a:rPr>
              <a:t>ol</a:t>
            </a:r>
            <a:r>
              <a:rPr lang="fr-FR" sz="2400" dirty="0" smtClean="0">
                <a:latin typeface="+mn-lt"/>
              </a:rPr>
              <a:t>&gt;      Liste triée, liste à numéros</a:t>
            </a:r>
          </a:p>
          <a:p>
            <a:pPr>
              <a:spcBef>
                <a:spcPct val="20000"/>
              </a:spcBef>
              <a:buClr>
                <a:srgbClr val="352377"/>
              </a:buClr>
              <a:buSzPct val="65000"/>
              <a:buFont typeface="Wingdings" pitchFamily="2" charset="2"/>
              <a:buChar char="Ø"/>
            </a:pPr>
            <a:r>
              <a:rPr lang="fr-FR" sz="2400" dirty="0" smtClean="0">
                <a:latin typeface="+mn-lt"/>
              </a:rPr>
              <a:t> &lt;dl&gt; . . &lt;/dl&gt;      Liste des définitions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8323016" y="2135136"/>
            <a:ext cx="714379" cy="285752"/>
          </a:xfrm>
          <a:prstGeom prst="roundRect">
            <a:avLst/>
          </a:prstGeom>
          <a:solidFill>
            <a:srgbClr val="CCE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500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8323016" y="2636912"/>
            <a:ext cx="714379" cy="285752"/>
          </a:xfrm>
          <a:prstGeom prst="roundRect">
            <a:avLst/>
          </a:prstGeom>
          <a:solidFill>
            <a:srgbClr val="CCE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500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8323016" y="3071240"/>
            <a:ext cx="714379" cy="285752"/>
          </a:xfrm>
          <a:prstGeom prst="roundRect">
            <a:avLst/>
          </a:prstGeom>
          <a:solidFill>
            <a:srgbClr val="CCE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500" dirty="0">
                <a:solidFill>
                  <a:schemeClr val="tx1"/>
                </a:solidFill>
              </a:rPr>
              <a:t>Block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 Liste non triée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listes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36</a:t>
            </a:fld>
            <a:endParaRPr lang="fr-BE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 bwMode="auto">
          <a:xfrm>
            <a:off x="1139256" y="191141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Une liste non ordonnée ressemble à ceci 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ZoneTexte 8"/>
          <p:cNvSpPr txBox="1">
            <a:spLocks noChangeArrowheads="1"/>
          </p:cNvSpPr>
          <p:nvPr/>
        </p:nvSpPr>
        <p:spPr bwMode="auto">
          <a:xfrm>
            <a:off x="1324999" y="1196766"/>
            <a:ext cx="80724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000" b="1" dirty="0" smtClean="0"/>
              <a:t> &lt;</a:t>
            </a:r>
            <a:r>
              <a:rPr lang="fr-FR" sz="2000" b="1" dirty="0" err="1"/>
              <a:t>ul</a:t>
            </a:r>
            <a:r>
              <a:rPr lang="fr-FR" sz="2000" b="1" dirty="0"/>
              <a:t>&gt;…&lt;/</a:t>
            </a:r>
            <a:r>
              <a:rPr lang="fr-FR" sz="2000" b="1" dirty="0" err="1"/>
              <a:t>ul</a:t>
            </a:r>
            <a:r>
              <a:rPr lang="fr-FR" sz="2000" b="1" dirty="0"/>
              <a:t>&gt;</a:t>
            </a:r>
            <a:r>
              <a:rPr lang="fr-FR" sz="2000" dirty="0"/>
              <a:t> : </a:t>
            </a:r>
            <a:r>
              <a:rPr lang="fr-FR" sz="2000" i="1" dirty="0"/>
              <a:t>Début et fin d’une liste</a:t>
            </a:r>
          </a:p>
          <a:p>
            <a:pPr>
              <a:buFont typeface="Wingdings" pitchFamily="2" charset="2"/>
              <a:buChar char="Ø"/>
            </a:pPr>
            <a:r>
              <a:rPr lang="fr-FR" sz="2000" b="1" dirty="0" smtClean="0"/>
              <a:t> &lt;</a:t>
            </a:r>
            <a:r>
              <a:rPr lang="fr-FR" sz="2000" b="1" dirty="0"/>
              <a:t>li&gt;…&lt;/li&gt; </a:t>
            </a:r>
            <a:r>
              <a:rPr lang="fr-FR" sz="2000" dirty="0"/>
              <a:t>:</a:t>
            </a:r>
            <a:r>
              <a:rPr lang="fr-FR" sz="2000" b="1" dirty="0"/>
              <a:t> </a:t>
            </a:r>
            <a:r>
              <a:rPr lang="fr-FR" sz="2000" i="1" dirty="0"/>
              <a:t>Début et fin d’un des points de la liste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797035" y="1196752"/>
            <a:ext cx="714379" cy="285752"/>
          </a:xfrm>
          <a:prstGeom prst="roundRect">
            <a:avLst/>
          </a:prstGeom>
          <a:solidFill>
            <a:srgbClr val="CCE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500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7026866" y="1559072"/>
            <a:ext cx="714379" cy="285752"/>
          </a:xfrm>
          <a:prstGeom prst="roundRect">
            <a:avLst/>
          </a:prstGeom>
          <a:solidFill>
            <a:srgbClr val="CCECFF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500" dirty="0">
                <a:solidFill>
                  <a:schemeClr val="tx1"/>
                </a:solidFill>
              </a:rPr>
              <a:t>Block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84045" y="2554074"/>
            <a:ext cx="3899340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à coins arrondis 15"/>
          <p:cNvSpPr/>
          <p:nvPr/>
        </p:nvSpPr>
        <p:spPr>
          <a:xfrm>
            <a:off x="1101331" y="4005064"/>
            <a:ext cx="3111521" cy="2000264"/>
          </a:xfrm>
          <a:prstGeom prst="wedgeRoundRectCallout">
            <a:avLst>
              <a:gd name="adj1" fmla="val 75790"/>
              <a:gd name="adj2" fmla="val -267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0" dirty="0" smtClean="0">
                <a:solidFill>
                  <a:srgbClr val="FF0066"/>
                </a:solidFill>
              </a:rPr>
              <a:t>! Retenez </a:t>
            </a:r>
            <a:r>
              <a:rPr lang="fr-FR" b="0" dirty="0">
                <a:solidFill>
                  <a:srgbClr val="FF0066"/>
                </a:solidFill>
              </a:rPr>
              <a:t>donc ces deux balises </a:t>
            </a:r>
            <a:r>
              <a:rPr lang="fr-FR" dirty="0" smtClean="0"/>
              <a:t>&lt;</a:t>
            </a:r>
            <a:r>
              <a:rPr lang="fr-FR" dirty="0" err="1"/>
              <a:t>ul</a:t>
            </a:r>
            <a:r>
              <a:rPr lang="fr-FR" dirty="0"/>
              <a:t>&gt;&lt;/</a:t>
            </a:r>
            <a:r>
              <a:rPr lang="fr-FR" dirty="0" err="1"/>
              <a:t>ul</a:t>
            </a:r>
            <a:r>
              <a:rPr lang="fr-FR" dirty="0"/>
              <a:t>&gt;</a:t>
            </a:r>
            <a:r>
              <a:rPr lang="fr-FR" b="0" dirty="0"/>
              <a:t> délimite toute la liste ;</a:t>
            </a:r>
            <a:br>
              <a:rPr lang="fr-FR" b="0" dirty="0"/>
            </a:br>
            <a:endParaRPr lang="fr-FR" b="0" dirty="0"/>
          </a:p>
          <a:p>
            <a:r>
              <a:rPr lang="fr-FR" dirty="0"/>
              <a:t>&lt;li&gt;&lt;/li&gt;</a:t>
            </a:r>
            <a:r>
              <a:rPr lang="fr-FR" b="0" dirty="0"/>
              <a:t> délimite un élément de la liste (une puce)</a:t>
            </a:r>
          </a:p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liste triée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listes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37</a:t>
            </a:fld>
            <a:endParaRPr lang="fr-BE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 bwMode="auto">
          <a:xfrm>
            <a:off x="1355278" y="198343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Une liste  ordonnée ressemble à ceci 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ZoneTexte 8"/>
          <p:cNvSpPr txBox="1">
            <a:spLocks noChangeArrowheads="1"/>
          </p:cNvSpPr>
          <p:nvPr/>
        </p:nvSpPr>
        <p:spPr bwMode="auto">
          <a:xfrm>
            <a:off x="1541023" y="1268774"/>
            <a:ext cx="80724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000" b="1" dirty="0" smtClean="0"/>
              <a:t> &lt;</a:t>
            </a:r>
            <a:r>
              <a:rPr lang="fr-FR" sz="2000" b="1" dirty="0" err="1"/>
              <a:t>o</a:t>
            </a:r>
            <a:r>
              <a:rPr lang="fr-FR" sz="2000" b="1" dirty="0" err="1" smtClean="0"/>
              <a:t>l</a:t>
            </a:r>
            <a:r>
              <a:rPr lang="fr-FR" sz="2000" b="1" dirty="0" smtClean="0"/>
              <a:t>&gt;…&lt;/</a:t>
            </a:r>
            <a:r>
              <a:rPr lang="fr-FR" sz="2000" b="1" dirty="0" err="1"/>
              <a:t>o</a:t>
            </a:r>
            <a:r>
              <a:rPr lang="fr-FR" sz="2000" b="1" dirty="0" err="1" smtClean="0"/>
              <a:t>l</a:t>
            </a:r>
            <a:r>
              <a:rPr lang="fr-FR" sz="2000" b="1" dirty="0"/>
              <a:t>&gt;</a:t>
            </a:r>
            <a:r>
              <a:rPr lang="fr-FR" sz="2000" dirty="0"/>
              <a:t> : </a:t>
            </a:r>
            <a:r>
              <a:rPr lang="fr-FR" sz="2000" i="1" dirty="0"/>
              <a:t>Début et fin d’une liste</a:t>
            </a:r>
          </a:p>
          <a:p>
            <a:pPr>
              <a:buFont typeface="Wingdings" pitchFamily="2" charset="2"/>
              <a:buChar char="Ø"/>
            </a:pPr>
            <a:r>
              <a:rPr lang="fr-FR" sz="2000" b="1" dirty="0" smtClean="0"/>
              <a:t> &lt;</a:t>
            </a:r>
            <a:r>
              <a:rPr lang="fr-FR" sz="2000" b="1" dirty="0"/>
              <a:t>li&gt;…&lt;/li&gt; </a:t>
            </a:r>
            <a:r>
              <a:rPr lang="fr-FR" sz="2000" dirty="0"/>
              <a:t>:</a:t>
            </a:r>
            <a:r>
              <a:rPr lang="fr-FR" sz="2000" b="1" dirty="0"/>
              <a:t> </a:t>
            </a:r>
            <a:r>
              <a:rPr lang="fr-FR" sz="2000" i="1" dirty="0"/>
              <a:t>Début et fin d’un des points de la liste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5874737" y="1268760"/>
            <a:ext cx="714379" cy="2857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500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7170881" y="1631080"/>
            <a:ext cx="714379" cy="2857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500" dirty="0">
                <a:solidFill>
                  <a:schemeClr val="tx1"/>
                </a:solidFill>
              </a:rPr>
              <a:t>Block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1088554" y="4126280"/>
            <a:ext cx="3111521" cy="2000264"/>
          </a:xfrm>
          <a:prstGeom prst="wedgeRoundRectCallout">
            <a:avLst>
              <a:gd name="adj1" fmla="val 75790"/>
              <a:gd name="adj2" fmla="val -267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b="0" dirty="0" smtClean="0">
                <a:solidFill>
                  <a:srgbClr val="FF0066"/>
                </a:solidFill>
              </a:rPr>
              <a:t>! Retenez </a:t>
            </a:r>
            <a:r>
              <a:rPr lang="fr-FR" b="0" dirty="0">
                <a:solidFill>
                  <a:srgbClr val="FF0066"/>
                </a:solidFill>
              </a:rPr>
              <a:t>donc ces deux balises </a:t>
            </a:r>
            <a:r>
              <a:rPr lang="fr-FR" dirty="0" smtClean="0"/>
              <a:t>&lt;</a:t>
            </a:r>
            <a:r>
              <a:rPr lang="fr-FR" dirty="0" err="1" smtClean="0"/>
              <a:t>ol</a:t>
            </a:r>
            <a:r>
              <a:rPr lang="fr-FR" dirty="0" smtClean="0"/>
              <a:t>&gt;&lt;/</a:t>
            </a:r>
            <a:r>
              <a:rPr lang="fr-FR" dirty="0" err="1" smtClean="0"/>
              <a:t>ol</a:t>
            </a:r>
            <a:r>
              <a:rPr lang="fr-FR" dirty="0"/>
              <a:t>&gt;</a:t>
            </a:r>
            <a:r>
              <a:rPr lang="fr-FR" b="0" dirty="0"/>
              <a:t> délimite toute la liste ;</a:t>
            </a:r>
            <a:br>
              <a:rPr lang="fr-FR" b="0" dirty="0"/>
            </a:br>
            <a:endParaRPr lang="fr-FR" b="0" dirty="0"/>
          </a:p>
          <a:p>
            <a:r>
              <a:rPr lang="fr-FR" dirty="0"/>
              <a:t>&lt;li&gt;&lt;/li&gt;</a:t>
            </a:r>
            <a:r>
              <a:rPr lang="fr-FR" b="0" dirty="0"/>
              <a:t> délimite un élément de la liste </a:t>
            </a:r>
            <a:r>
              <a:rPr lang="fr-FR" b="0" dirty="0" smtClean="0"/>
              <a:t>(</a:t>
            </a:r>
            <a:r>
              <a:rPr lang="fr-FR" dirty="0" smtClean="0"/>
              <a:t>chiffre français</a:t>
            </a:r>
            <a:r>
              <a:rPr lang="fr-FR" b="0" dirty="0" smtClean="0"/>
              <a:t>)</a:t>
            </a:r>
            <a:endParaRPr lang="fr-FR" b="0" dirty="0"/>
          </a:p>
          <a:p>
            <a:pPr algn="ctr"/>
            <a:endParaRPr lang="fr-FR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5553" y="2411768"/>
            <a:ext cx="34290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9082" y="2483206"/>
            <a:ext cx="4508532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sz="4000" dirty="0" smtClean="0"/>
              <a:t>Exercices d’application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listes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38</a:t>
            </a:fld>
            <a:endParaRPr lang="fr-BE"/>
          </a:p>
        </p:txBody>
      </p:sp>
      <p:pic>
        <p:nvPicPr>
          <p:cNvPr id="9" name="Picture 2" descr="http://www.lehtml.com/html/images/liste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73101" y="2132856"/>
            <a:ext cx="7128792" cy="3634000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1153021" y="1403484"/>
            <a:ext cx="835292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Ecrire les balises html permettant d’obtenir le résultat suivant :</a:t>
            </a:r>
            <a:endParaRPr lang="fr-FR" sz="2000" dirty="0" smtClean="0"/>
          </a:p>
        </p:txBody>
      </p:sp>
      <p:sp>
        <p:nvSpPr>
          <p:cNvPr id="12" name="Rectangle à coins arrondis 11"/>
          <p:cNvSpPr/>
          <p:nvPr/>
        </p:nvSpPr>
        <p:spPr>
          <a:xfrm>
            <a:off x="5689525" y="4365105"/>
            <a:ext cx="2304256" cy="648072"/>
          </a:xfrm>
          <a:prstGeom prst="wedgeRoundRectCallout">
            <a:avLst>
              <a:gd name="adj1" fmla="val -84076"/>
              <a:gd name="adj2" fmla="val -5675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 smtClean="0">
                <a:solidFill>
                  <a:schemeClr val="tx1"/>
                </a:solidFill>
              </a:rPr>
              <a:t>Titre de  niveau 3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7021165" y="3501013"/>
            <a:ext cx="2483768" cy="648073"/>
          </a:xfrm>
          <a:prstGeom prst="wedgeRoundRectCallout">
            <a:avLst>
              <a:gd name="adj1" fmla="val -75520"/>
              <a:gd name="adj2" fmla="val -567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 smtClean="0">
                <a:solidFill>
                  <a:schemeClr val="tx1"/>
                </a:solidFill>
              </a:rPr>
              <a:t>Titre de  niveau 1</a:t>
            </a:r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16508" y="1857379"/>
            <a:ext cx="8605341" cy="39290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6640" name="Espace réservé du numéro de diapositive 3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140166-D371-4237-8ADC-2476BD9A5D7C}" type="slidenum">
              <a:rPr lang="fr-FR" smtClean="0"/>
              <a:pPr/>
              <a:t>39</a:t>
            </a:fld>
            <a:endParaRPr lang="fr-FR" smtClean="0"/>
          </a:p>
        </p:txBody>
      </p:sp>
      <p:sp>
        <p:nvSpPr>
          <p:cNvPr id="15" name="Rectangle 14"/>
          <p:cNvSpPr/>
          <p:nvPr/>
        </p:nvSpPr>
        <p:spPr>
          <a:xfrm>
            <a:off x="1764581" y="2357438"/>
            <a:ext cx="5472608" cy="2786062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456168" y="2643188"/>
            <a:ext cx="4709021" cy="11430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2456168" y="3786188"/>
            <a:ext cx="4709021" cy="1143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3557910" y="2928938"/>
            <a:ext cx="3417838" cy="28575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531319" y="4357688"/>
            <a:ext cx="3417838" cy="28575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557910" y="4071938"/>
            <a:ext cx="3417838" cy="285750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3557910" y="3214688"/>
            <a:ext cx="3417838" cy="28575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ZoneTexte 9"/>
          <p:cNvSpPr txBox="1">
            <a:spLocks noChangeArrowheads="1"/>
          </p:cNvSpPr>
          <p:nvPr/>
        </p:nvSpPr>
        <p:spPr bwMode="auto">
          <a:xfrm>
            <a:off x="1079227" y="2028924"/>
            <a:ext cx="7598122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b="1" dirty="0"/>
              <a:t>&lt;body&gt;</a:t>
            </a:r>
          </a:p>
          <a:p>
            <a:pPr lvl="1" algn="just"/>
            <a:r>
              <a:rPr lang="fr-FR" b="1" dirty="0"/>
              <a:t> </a:t>
            </a:r>
            <a:r>
              <a:rPr lang="fr-FR" b="1" dirty="0" smtClean="0"/>
              <a:t>  &lt;</a:t>
            </a:r>
            <a:r>
              <a:rPr lang="fr-FR" b="1" dirty="0"/>
              <a:t>table&gt;</a:t>
            </a:r>
          </a:p>
          <a:p>
            <a:pPr lvl="1" algn="just"/>
            <a:r>
              <a:rPr lang="fr-FR" b="1" dirty="0"/>
              <a:t>	</a:t>
            </a:r>
            <a:r>
              <a:rPr lang="fr-FR" b="1" dirty="0" smtClean="0"/>
              <a:t>        &lt;</a:t>
            </a:r>
            <a:r>
              <a:rPr lang="fr-FR" b="1" dirty="0"/>
              <a:t>tr&gt;</a:t>
            </a:r>
          </a:p>
          <a:p>
            <a:pPr lvl="1" algn="just"/>
            <a:r>
              <a:rPr lang="fr-FR" b="1" dirty="0"/>
              <a:t>		</a:t>
            </a:r>
            <a:r>
              <a:rPr lang="fr-FR" b="1" dirty="0" smtClean="0"/>
              <a:t>           &lt;</a:t>
            </a:r>
            <a:r>
              <a:rPr lang="fr-FR" b="1" dirty="0"/>
              <a:t>td&gt;</a:t>
            </a:r>
            <a:r>
              <a:rPr lang="fr-FR" i="1" dirty="0"/>
              <a:t>Ligne 1 – Colonne 1</a:t>
            </a:r>
            <a:r>
              <a:rPr lang="fr-FR" b="1" dirty="0"/>
              <a:t>&lt;/td&gt;</a:t>
            </a:r>
          </a:p>
          <a:p>
            <a:pPr lvl="1" algn="just"/>
            <a:r>
              <a:rPr lang="fr-FR" b="1" dirty="0"/>
              <a:t>		</a:t>
            </a:r>
            <a:r>
              <a:rPr lang="fr-FR" b="1" dirty="0" smtClean="0"/>
              <a:t>           &lt;</a:t>
            </a:r>
            <a:r>
              <a:rPr lang="fr-FR" b="1" dirty="0"/>
              <a:t>td&gt;</a:t>
            </a:r>
            <a:r>
              <a:rPr lang="fr-FR" i="1" dirty="0"/>
              <a:t>Ligne 2 – Colonne 2</a:t>
            </a:r>
            <a:r>
              <a:rPr lang="fr-FR" b="1" dirty="0"/>
              <a:t>&lt;/td&gt;</a:t>
            </a:r>
          </a:p>
          <a:p>
            <a:pPr lvl="1" algn="just"/>
            <a:r>
              <a:rPr lang="fr-FR" b="1" dirty="0"/>
              <a:t>	</a:t>
            </a:r>
            <a:r>
              <a:rPr lang="fr-FR" b="1" dirty="0" smtClean="0"/>
              <a:t>        &lt;/</a:t>
            </a:r>
            <a:r>
              <a:rPr lang="fr-FR" b="1" dirty="0"/>
              <a:t>tr&gt;</a:t>
            </a:r>
          </a:p>
          <a:p>
            <a:pPr lvl="1" algn="just"/>
            <a:r>
              <a:rPr lang="fr-FR" b="1" dirty="0"/>
              <a:t>	</a:t>
            </a:r>
            <a:r>
              <a:rPr lang="fr-FR" b="1" dirty="0" smtClean="0"/>
              <a:t>        &lt;</a:t>
            </a:r>
            <a:r>
              <a:rPr lang="fr-FR" b="1" dirty="0"/>
              <a:t>tr&gt;</a:t>
            </a:r>
          </a:p>
          <a:p>
            <a:pPr lvl="1" algn="just"/>
            <a:r>
              <a:rPr lang="fr-FR" b="1" dirty="0"/>
              <a:t>		</a:t>
            </a:r>
            <a:r>
              <a:rPr lang="fr-FR" b="1" dirty="0" smtClean="0"/>
              <a:t>            &lt;</a:t>
            </a:r>
            <a:r>
              <a:rPr lang="fr-FR" b="1" dirty="0"/>
              <a:t>td&gt;</a:t>
            </a:r>
            <a:r>
              <a:rPr lang="fr-FR" i="1" dirty="0"/>
              <a:t>Ligne 2 – Colonne 1</a:t>
            </a:r>
            <a:r>
              <a:rPr lang="fr-FR" b="1" dirty="0"/>
              <a:t>&lt;/td&gt;</a:t>
            </a:r>
          </a:p>
          <a:p>
            <a:pPr lvl="1" algn="just"/>
            <a:r>
              <a:rPr lang="fr-FR" b="1" dirty="0"/>
              <a:t>		</a:t>
            </a:r>
            <a:r>
              <a:rPr lang="fr-FR" b="1" dirty="0" smtClean="0"/>
              <a:t>            &lt;</a:t>
            </a:r>
            <a:r>
              <a:rPr lang="fr-FR" b="1" dirty="0"/>
              <a:t>td&gt;</a:t>
            </a:r>
            <a:r>
              <a:rPr lang="fr-FR" i="1" dirty="0"/>
              <a:t>Ligne 2 – Colonne 2</a:t>
            </a:r>
            <a:r>
              <a:rPr lang="fr-FR" b="1" dirty="0"/>
              <a:t>&lt;/td&gt;</a:t>
            </a:r>
          </a:p>
          <a:p>
            <a:pPr lvl="1" algn="just"/>
            <a:r>
              <a:rPr lang="fr-FR" b="1" dirty="0"/>
              <a:t>	</a:t>
            </a:r>
            <a:r>
              <a:rPr lang="fr-FR" b="1" dirty="0" smtClean="0"/>
              <a:t>          &lt;/</a:t>
            </a:r>
            <a:r>
              <a:rPr lang="fr-FR" b="1" dirty="0"/>
              <a:t>tr&gt;</a:t>
            </a:r>
          </a:p>
          <a:p>
            <a:pPr lvl="1" algn="just"/>
            <a:r>
              <a:rPr lang="fr-FR" b="1" dirty="0"/>
              <a:t> </a:t>
            </a:r>
            <a:r>
              <a:rPr lang="fr-FR" b="1" dirty="0" smtClean="0"/>
              <a:t>   &lt;/</a:t>
            </a:r>
            <a:r>
              <a:rPr lang="fr-FR" b="1" dirty="0"/>
              <a:t>table&gt;</a:t>
            </a:r>
            <a:r>
              <a:rPr lang="fr-FR" b="1" i="1" dirty="0"/>
              <a:t>	</a:t>
            </a:r>
          </a:p>
          <a:p>
            <a:pPr algn="just"/>
            <a:r>
              <a:rPr lang="fr-FR" b="1" dirty="0"/>
              <a:t>&lt;/body&gt;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2050703" y="1214438"/>
            <a:ext cx="5772348" cy="1071562"/>
          </a:xfrm>
          <a:prstGeom prst="wedgeRoundRectCallout">
            <a:avLst>
              <a:gd name="adj1" fmla="val -44693"/>
              <a:gd name="adj2" fmla="val 6783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>
                <a:solidFill>
                  <a:schemeClr val="tx1"/>
                </a:solidFill>
              </a:rPr>
              <a:t>&lt;table&gt;…&lt;/table&gt;</a:t>
            </a:r>
            <a:r>
              <a:rPr lang="fr-FR" dirty="0">
                <a:solidFill>
                  <a:schemeClr val="tx1"/>
                </a:solidFill>
              </a:rPr>
              <a:t> Indique le début et la fin du tableau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2354511" y="1285876"/>
            <a:ext cx="6607819" cy="1071563"/>
          </a:xfrm>
          <a:prstGeom prst="wedgeRoundRectCallout">
            <a:avLst>
              <a:gd name="adj1" fmla="val -42289"/>
              <a:gd name="adj2" fmla="val 8205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b="1" dirty="0">
                <a:solidFill>
                  <a:schemeClr val="tx1"/>
                </a:solidFill>
              </a:rPr>
              <a:t>&lt;tr&gt;…&lt;/tr&gt; </a:t>
            </a:r>
            <a:r>
              <a:rPr lang="fr-FR" dirty="0">
                <a:solidFill>
                  <a:schemeClr val="tx1"/>
                </a:solidFill>
              </a:rPr>
              <a:t>indiquent le début et la fin d’une ligne</a:t>
            </a:r>
          </a:p>
        </p:txBody>
      </p:sp>
      <p:sp>
        <p:nvSpPr>
          <p:cNvPr id="24" name="Rectangle à coins arrondis 23"/>
          <p:cNvSpPr/>
          <p:nvPr/>
        </p:nvSpPr>
        <p:spPr>
          <a:xfrm>
            <a:off x="3189982" y="1428750"/>
            <a:ext cx="6076156" cy="1285875"/>
          </a:xfrm>
          <a:prstGeom prst="wedgeRoundRectCallout">
            <a:avLst>
              <a:gd name="adj1" fmla="val -39833"/>
              <a:gd name="adj2" fmla="val 6694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Les balises</a:t>
            </a:r>
            <a:r>
              <a:rPr lang="fr-FR" b="1" dirty="0">
                <a:solidFill>
                  <a:schemeClr val="tx1"/>
                </a:solidFill>
              </a:rPr>
              <a:t> &lt;td&gt;…&lt;/td&gt;</a:t>
            </a:r>
            <a:r>
              <a:rPr lang="fr-FR" dirty="0">
                <a:solidFill>
                  <a:schemeClr val="tx1"/>
                </a:solidFill>
              </a:rPr>
              <a:t> indiquent le début et la fin d’une colonne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9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tableaux</a:t>
            </a:r>
            <a:endParaRPr lang="fr-FR" sz="4000" dirty="0"/>
          </a:p>
        </p:txBody>
      </p:sp>
      <p:sp>
        <p:nvSpPr>
          <p:cNvPr id="31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tableaux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0" grpId="0" animBg="1"/>
      <p:bldP spid="22" grpId="0" animBg="1"/>
      <p:bldP spid="23" grpId="0" animBg="1"/>
      <p:bldP spid="21" grpId="0" animBg="1"/>
      <p:bldP spid="11" grpId="0"/>
      <p:bldP spid="16" grpId="0" animBg="1"/>
      <p:bldP spid="16" grpId="1" animBg="1"/>
      <p:bldP spid="19" grpId="0" animBg="1"/>
      <p:bldP spid="19" grpId="1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A l’origine du WEB : Tim berners-Lee</a:t>
            </a:r>
            <a:endParaRPr lang="fr-FR" sz="4000" dirty="0"/>
          </a:p>
        </p:txBody>
      </p:sp>
      <p:pic>
        <p:nvPicPr>
          <p:cNvPr id="11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ous-titre 7"/>
          <p:cNvSpPr>
            <a:spLocks noGrp="1"/>
          </p:cNvSpPr>
          <p:nvPr>
            <p:ph type="subTitle" idx="1"/>
          </p:nvPr>
        </p:nvSpPr>
        <p:spPr>
          <a:xfrm>
            <a:off x="1262490" y="1149350"/>
            <a:ext cx="8305769" cy="839788"/>
          </a:xfrm>
        </p:spPr>
        <p:txBody>
          <a:bodyPr rtlCol="0">
            <a:noAutofit/>
          </a:bodyPr>
          <a:lstStyle/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L’initiateur du premier site </a:t>
            </a:r>
            <a:r>
              <a:rPr lang="fr-FR" dirty="0" smtClean="0">
                <a:solidFill>
                  <a:srgbClr val="00B050"/>
                </a:solidFill>
              </a:rPr>
              <a:t>internet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et du premier </a:t>
            </a:r>
            <a:r>
              <a:rPr lang="fr-FR" dirty="0" smtClean="0">
                <a:solidFill>
                  <a:srgbClr val="00B050"/>
                </a:solidFill>
              </a:rPr>
              <a:t>navigateur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(WWW) en 1990 est </a:t>
            </a:r>
            <a:r>
              <a:rPr lang="fr-FR" dirty="0" smtClean="0">
                <a:solidFill>
                  <a:srgbClr val="C00000"/>
                </a:solidFill>
              </a:rPr>
              <a:t>Tim berners-Lee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5062" y="2564904"/>
            <a:ext cx="81531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Il est à l’origine des 3 technologies principales du </a:t>
            </a:r>
            <a:r>
              <a:rPr lang="fr-F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WEB: </a:t>
            </a:r>
            <a:r>
              <a:rPr lang="fr-FR" sz="2800" dirty="0">
                <a:solidFill>
                  <a:srgbClr val="C00000"/>
                </a:solidFill>
                <a:latin typeface="+mn-lt"/>
                <a:cs typeface="+mn-cs"/>
              </a:rPr>
              <a:t>Les adresses web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, le protocole </a:t>
            </a:r>
            <a:r>
              <a:rPr lang="fr-FR" sz="2800" dirty="0">
                <a:solidFill>
                  <a:srgbClr val="C00000"/>
                </a:solidFill>
                <a:latin typeface="+mn-lt"/>
                <a:cs typeface="+mn-cs"/>
              </a:rPr>
              <a:t>HTTP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 et le </a:t>
            </a:r>
            <a:r>
              <a:rPr lang="fr-FR" sz="2800" dirty="0">
                <a:solidFill>
                  <a:srgbClr val="C00000"/>
                </a:solidFill>
                <a:latin typeface="+mn-lt"/>
                <a:cs typeface="+mn-cs"/>
              </a:rPr>
              <a:t>HTML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29593" y="3861048"/>
            <a:ext cx="8287202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Il est le fondateur et le président du </a:t>
            </a:r>
            <a:r>
              <a:rPr lang="fr-FR" sz="2800" dirty="0">
                <a:solidFill>
                  <a:srgbClr val="C00000"/>
                </a:solidFill>
                <a:latin typeface="+mn-lt"/>
                <a:cs typeface="+mn-cs"/>
              </a:rPr>
              <a:t>W3C</a:t>
            </a:r>
            <a:r>
              <a:rPr lang="fr-F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 depuis 1994.</a:t>
            </a:r>
            <a:endParaRPr lang="fr-FR" sz="2800" dirty="0">
              <a:solidFill>
                <a:srgbClr val="C00000"/>
              </a:solidFill>
              <a:latin typeface="+mn-lt"/>
              <a:cs typeface="+mn-cs"/>
            </a:endParaRPr>
          </a:p>
        </p:txBody>
      </p:sp>
      <p:sp>
        <p:nvSpPr>
          <p:cNvPr id="15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Une  brève histoire  du WEB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4</a:t>
            </a:fld>
            <a:endParaRPr lang="fr-BE"/>
          </a:p>
        </p:txBody>
      </p:sp>
      <p:sp>
        <p:nvSpPr>
          <p:cNvPr id="12" name="Rectangle 11"/>
          <p:cNvSpPr/>
          <p:nvPr/>
        </p:nvSpPr>
        <p:spPr>
          <a:xfrm>
            <a:off x="1332533" y="4775115"/>
            <a:ext cx="87493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Le W3C est un organisme indépendant qui émet </a:t>
            </a:r>
          </a:p>
          <a:p>
            <a:pPr marL="342900" lvl="1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   des standards pour le WEB.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tableaux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tableaux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40</a:t>
            </a:fld>
            <a:endParaRPr lang="fr-BE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 bwMode="auto">
          <a:xfrm>
            <a:off x="1045114" y="148133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Tableau :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&lt;/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Ligne :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]</a:t>
            </a: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Cellule :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td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td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]</a:t>
            </a: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Cellule d’en-tête :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]</a:t>
            </a: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Colonnes = nombre maxi de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td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199479" y="3933070"/>
            <a:ext cx="7425267" cy="97872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008080"/>
                </a:solidFill>
              </a:rPr>
              <a:t>&lt;</a:t>
            </a:r>
            <a:r>
              <a:rPr lang="fr-FR" dirty="0">
                <a:solidFill>
                  <a:srgbClr val="804040"/>
                </a:solidFill>
              </a:rPr>
              <a:t>table</a:t>
            </a:r>
            <a:r>
              <a:rPr lang="fr-FR" dirty="0">
                <a:solidFill>
                  <a:srgbClr val="008080"/>
                </a:solidFill>
              </a:rPr>
              <a:t>&gt;</a:t>
            </a: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8080"/>
                </a:solidFill>
              </a:rPr>
              <a:t>&lt;</a:t>
            </a:r>
            <a:r>
              <a:rPr lang="fr-FR" dirty="0">
                <a:solidFill>
                  <a:srgbClr val="804040"/>
                </a:solidFill>
              </a:rPr>
              <a:t>tr</a:t>
            </a:r>
            <a:r>
              <a:rPr lang="fr-FR" dirty="0">
                <a:solidFill>
                  <a:srgbClr val="008080"/>
                </a:solidFill>
              </a:rPr>
              <a:t>&gt; &lt;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1</a:t>
            </a:r>
            <a:r>
              <a:rPr lang="fr-FR" dirty="0">
                <a:solidFill>
                  <a:srgbClr val="008080"/>
                </a:solidFill>
              </a:rPr>
              <a:t>&lt;/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 &lt;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2</a:t>
            </a:r>
            <a:r>
              <a:rPr lang="fr-FR" dirty="0">
                <a:solidFill>
                  <a:srgbClr val="008080"/>
                </a:solidFill>
              </a:rPr>
              <a:t>&lt;/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             &lt;/</a:t>
            </a:r>
            <a:r>
              <a:rPr lang="fr-FR" dirty="0">
                <a:solidFill>
                  <a:srgbClr val="804040"/>
                </a:solidFill>
              </a:rPr>
              <a:t>tr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endParaRPr lang="fr-FR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8080"/>
                </a:solidFill>
              </a:rPr>
              <a:t>&lt;</a:t>
            </a:r>
            <a:r>
              <a:rPr lang="fr-FR" dirty="0">
                <a:solidFill>
                  <a:srgbClr val="804040"/>
                </a:solidFill>
              </a:rPr>
              <a:t>tr</a:t>
            </a:r>
            <a:r>
              <a:rPr lang="fr-FR" dirty="0">
                <a:solidFill>
                  <a:srgbClr val="008080"/>
                </a:solidFill>
              </a:rPr>
              <a:t>&gt; &lt;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3</a:t>
            </a:r>
            <a:r>
              <a:rPr lang="fr-FR" dirty="0">
                <a:solidFill>
                  <a:srgbClr val="008080"/>
                </a:solidFill>
              </a:rPr>
              <a:t>&lt;/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 &lt;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4</a:t>
            </a:r>
            <a:r>
              <a:rPr lang="fr-FR" dirty="0">
                <a:solidFill>
                  <a:srgbClr val="008080"/>
                </a:solidFill>
              </a:rPr>
              <a:t>&lt;/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 &lt;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5</a:t>
            </a:r>
            <a:r>
              <a:rPr lang="fr-FR" dirty="0">
                <a:solidFill>
                  <a:srgbClr val="008080"/>
                </a:solidFill>
              </a:rPr>
              <a:t>&lt;/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/>
              <a:t> </a:t>
            </a:r>
            <a:r>
              <a:rPr lang="fr-FR" dirty="0">
                <a:solidFill>
                  <a:srgbClr val="008080"/>
                </a:solidFill>
              </a:rPr>
              <a:t>&lt;/</a:t>
            </a:r>
            <a:r>
              <a:rPr lang="fr-FR" dirty="0">
                <a:solidFill>
                  <a:srgbClr val="804040"/>
                </a:solidFill>
              </a:rPr>
              <a:t>tr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endParaRPr lang="fr-FR" dirty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008080"/>
                </a:solidFill>
              </a:rPr>
              <a:t>&lt;/</a:t>
            </a:r>
            <a:r>
              <a:rPr lang="fr-FR" dirty="0">
                <a:solidFill>
                  <a:srgbClr val="804040"/>
                </a:solidFill>
              </a:rPr>
              <a:t>table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199474" y="5085198"/>
            <a:ext cx="7298266" cy="978729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008080"/>
                </a:solidFill>
              </a:rPr>
              <a:t>&lt;</a:t>
            </a:r>
            <a:r>
              <a:rPr lang="fr-FR" dirty="0">
                <a:solidFill>
                  <a:srgbClr val="804040"/>
                </a:solidFill>
              </a:rPr>
              <a:t>table</a:t>
            </a:r>
            <a:r>
              <a:rPr lang="fr-FR" dirty="0">
                <a:solidFill>
                  <a:srgbClr val="008080"/>
                </a:solidFill>
              </a:rPr>
              <a:t>&gt;</a:t>
            </a: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8080"/>
                </a:solidFill>
              </a:rPr>
              <a:t>&lt;</a:t>
            </a:r>
            <a:r>
              <a:rPr lang="fr-FR" dirty="0">
                <a:solidFill>
                  <a:srgbClr val="804040"/>
                </a:solidFill>
              </a:rPr>
              <a:t>tr</a:t>
            </a:r>
            <a:r>
              <a:rPr lang="fr-FR" dirty="0">
                <a:solidFill>
                  <a:srgbClr val="008080"/>
                </a:solidFill>
              </a:rPr>
              <a:t>&gt; &lt;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1</a:t>
            </a:r>
            <a:r>
              <a:rPr lang="fr-FR" dirty="0">
                <a:solidFill>
                  <a:srgbClr val="008080"/>
                </a:solidFill>
              </a:rPr>
              <a:t> &lt;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2</a:t>
            </a: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8080"/>
                </a:solidFill>
              </a:rPr>
              <a:t>&lt;</a:t>
            </a:r>
            <a:r>
              <a:rPr lang="fr-FR" dirty="0">
                <a:solidFill>
                  <a:srgbClr val="804040"/>
                </a:solidFill>
              </a:rPr>
              <a:t>tr</a:t>
            </a:r>
            <a:r>
              <a:rPr lang="fr-FR" dirty="0">
                <a:solidFill>
                  <a:srgbClr val="008080"/>
                </a:solidFill>
              </a:rPr>
              <a:t>&gt; &lt;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3</a:t>
            </a:r>
            <a:r>
              <a:rPr lang="fr-FR" dirty="0">
                <a:solidFill>
                  <a:srgbClr val="008080"/>
                </a:solidFill>
              </a:rPr>
              <a:t> &lt;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4 </a:t>
            </a:r>
            <a:r>
              <a:rPr lang="fr-FR" dirty="0">
                <a:solidFill>
                  <a:srgbClr val="008080"/>
                </a:solidFill>
              </a:rPr>
              <a:t>&lt;</a:t>
            </a:r>
            <a:r>
              <a:rPr lang="fr-FR" dirty="0">
                <a:solidFill>
                  <a:srgbClr val="804040"/>
                </a:solidFill>
              </a:rPr>
              <a:t>td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5</a:t>
            </a:r>
          </a:p>
          <a:p>
            <a:pPr>
              <a:lnSpc>
                <a:spcPct val="80000"/>
              </a:lnSpc>
              <a:defRPr/>
            </a:pPr>
            <a:r>
              <a:rPr lang="fr-FR" dirty="0">
                <a:solidFill>
                  <a:srgbClr val="008080"/>
                </a:solidFill>
              </a:rPr>
              <a:t>&lt;/</a:t>
            </a:r>
            <a:r>
              <a:rPr lang="fr-FR" dirty="0">
                <a:solidFill>
                  <a:srgbClr val="804040"/>
                </a:solidFill>
              </a:rPr>
              <a:t>table</a:t>
            </a:r>
            <a:r>
              <a:rPr lang="fr-FR" dirty="0">
                <a:solidFill>
                  <a:srgbClr val="008080"/>
                </a:solidFill>
              </a:rPr>
              <a:t>&gt;</a:t>
            </a:r>
            <a:r>
              <a:rPr lang="fr-FR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4" name="Picture 12" descr="Tableau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6105" y="785794"/>
            <a:ext cx="2725347" cy="411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>
            <a:off x="4439841" y="5301208"/>
            <a:ext cx="3384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Equivalent au précédent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Attribut : </a:t>
            </a:r>
            <a:r>
              <a:rPr lang="fr-FR" sz="4000" dirty="0" err="1" smtClean="0"/>
              <a:t>rowspan</a:t>
            </a:r>
            <a:endParaRPr lang="fr-FR" sz="4000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41</a:t>
            </a:fld>
            <a:endParaRPr lang="fr-BE"/>
          </a:p>
        </p:txBody>
      </p:sp>
      <p:sp>
        <p:nvSpPr>
          <p:cNvPr id="9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tableaux</a:t>
            </a: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 bwMode="auto">
          <a:xfrm>
            <a:off x="1069307" y="148133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+mn-ea"/>
                <a:cs typeface="+mn-cs"/>
              </a:rPr>
              <a:t>Extension de cellule sur </a:t>
            </a:r>
            <a:r>
              <a:rPr kumimoji="0" lang="fr-FR" sz="2400" b="0" i="1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+mn-ea"/>
                <a:cs typeface="+mn-cs"/>
              </a:rPr>
              <a:t>L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+mn-ea"/>
                <a:cs typeface="+mn-cs"/>
              </a:rPr>
              <a:t> lignes :</a:t>
            </a:r>
          </a:p>
          <a:p>
            <a:pPr marL="457200" marR="0" lvl="1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td 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8B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E8B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rowspan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=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"</a:t>
            </a:r>
            <a:r>
              <a:rPr kumimoji="0" lang="fr-FR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L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"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071212" y="3163682"/>
            <a:ext cx="7425267" cy="1495794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fr-FR" sz="2400" dirty="0">
                <a:solidFill>
                  <a:srgbClr val="008080"/>
                </a:solidFill>
              </a:rPr>
              <a:t>&lt;</a:t>
            </a:r>
            <a:r>
              <a:rPr lang="fr-FR" sz="2400" dirty="0">
                <a:solidFill>
                  <a:srgbClr val="804040"/>
                </a:solidFill>
              </a:rPr>
              <a:t>table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</a:p>
          <a:p>
            <a:pPr>
              <a:lnSpc>
                <a:spcPct val="80000"/>
              </a:lnSpc>
              <a:defRPr/>
            </a:pP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>
                <a:solidFill>
                  <a:srgbClr val="008080"/>
                </a:solidFill>
              </a:rPr>
              <a:t>&lt;</a:t>
            </a:r>
            <a:r>
              <a:rPr lang="fr-FR" sz="2400" dirty="0">
                <a:solidFill>
                  <a:srgbClr val="804040"/>
                </a:solidFill>
              </a:rPr>
              <a:t>tr</a:t>
            </a:r>
            <a:r>
              <a:rPr lang="fr-FR" sz="2400" dirty="0">
                <a:solidFill>
                  <a:srgbClr val="008080"/>
                </a:solidFill>
              </a:rPr>
              <a:t>&gt; &lt;</a:t>
            </a:r>
            <a:r>
              <a:rPr lang="fr-FR" sz="2400" dirty="0">
                <a:solidFill>
                  <a:srgbClr val="804040"/>
                </a:solidFill>
              </a:rPr>
              <a:t>td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  <a:r>
              <a:rPr lang="fr-FR" sz="2400" dirty="0">
                <a:solidFill>
                  <a:srgbClr val="000000"/>
                </a:solidFill>
              </a:rPr>
              <a:t>1</a:t>
            </a:r>
            <a:r>
              <a:rPr lang="fr-FR" sz="2400" dirty="0">
                <a:solidFill>
                  <a:srgbClr val="008080"/>
                </a:solidFill>
              </a:rPr>
              <a:t> &lt;</a:t>
            </a:r>
            <a:r>
              <a:rPr lang="fr-FR" sz="2400" dirty="0">
                <a:solidFill>
                  <a:srgbClr val="804040"/>
                </a:solidFill>
              </a:rPr>
              <a:t>td </a:t>
            </a:r>
            <a:r>
              <a:rPr lang="fr-FR" sz="2400" dirty="0" err="1">
                <a:solidFill>
                  <a:srgbClr val="2E8B57"/>
                </a:solidFill>
              </a:rPr>
              <a:t>rowspan</a:t>
            </a:r>
            <a:r>
              <a:rPr lang="fr-FR" sz="2400" dirty="0">
                <a:solidFill>
                  <a:srgbClr val="008080"/>
                </a:solidFill>
              </a:rPr>
              <a:t>=</a:t>
            </a:r>
            <a:r>
              <a:rPr lang="fr-FR" sz="2400" dirty="0">
                <a:solidFill>
                  <a:srgbClr val="FF00FF"/>
                </a:solidFill>
              </a:rPr>
              <a:t>2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  <a:r>
              <a:rPr lang="fr-FR" sz="2400" dirty="0">
                <a:solidFill>
                  <a:srgbClr val="000000"/>
                </a:solidFill>
              </a:rPr>
              <a:t>2</a:t>
            </a:r>
          </a:p>
          <a:p>
            <a:pPr>
              <a:lnSpc>
                <a:spcPct val="80000"/>
              </a:lnSpc>
              <a:defRPr/>
            </a:pP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>
                <a:solidFill>
                  <a:srgbClr val="008080"/>
                </a:solidFill>
              </a:rPr>
              <a:t>&lt;</a:t>
            </a:r>
            <a:r>
              <a:rPr lang="fr-FR" sz="2400" dirty="0">
                <a:solidFill>
                  <a:srgbClr val="804040"/>
                </a:solidFill>
              </a:rPr>
              <a:t>tr</a:t>
            </a:r>
            <a:r>
              <a:rPr lang="fr-FR" sz="2400" dirty="0">
                <a:solidFill>
                  <a:srgbClr val="008080"/>
                </a:solidFill>
              </a:rPr>
              <a:t>&gt; &lt;</a:t>
            </a:r>
            <a:r>
              <a:rPr lang="fr-FR" sz="2400" dirty="0">
                <a:solidFill>
                  <a:srgbClr val="804040"/>
                </a:solidFill>
              </a:rPr>
              <a:t>td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  <a:r>
              <a:rPr lang="fr-FR" sz="2400" dirty="0">
                <a:solidFill>
                  <a:srgbClr val="000000"/>
                </a:solidFill>
              </a:rPr>
              <a:t>3</a:t>
            </a:r>
            <a:r>
              <a:rPr lang="fr-FR" sz="2400" dirty="0">
                <a:solidFill>
                  <a:srgbClr val="008080"/>
                </a:solidFill>
              </a:rPr>
              <a:t> </a:t>
            </a:r>
            <a:r>
              <a:rPr lang="fr-FR" sz="2400" dirty="0" smtClean="0">
                <a:solidFill>
                  <a:srgbClr val="008080"/>
                </a:solidFill>
              </a:rPr>
              <a:t>&lt;</a:t>
            </a:r>
            <a:r>
              <a:rPr lang="fr-FR" sz="2400" dirty="0">
                <a:solidFill>
                  <a:srgbClr val="804040"/>
                </a:solidFill>
              </a:rPr>
              <a:t>td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  <a:r>
              <a:rPr lang="fr-FR" sz="2400" dirty="0">
                <a:solidFill>
                  <a:srgbClr val="000000"/>
                </a:solidFill>
              </a:rPr>
              <a:t>4 </a:t>
            </a:r>
            <a:r>
              <a:rPr lang="fr-FR" sz="2400" dirty="0">
                <a:solidFill>
                  <a:srgbClr val="008080"/>
                </a:solidFill>
              </a:rPr>
              <a:t>&lt;</a:t>
            </a:r>
            <a:r>
              <a:rPr lang="fr-FR" sz="2400" dirty="0">
                <a:solidFill>
                  <a:srgbClr val="804040"/>
                </a:solidFill>
              </a:rPr>
              <a:t>td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  <a:r>
              <a:rPr lang="fr-FR" sz="2400" dirty="0">
                <a:solidFill>
                  <a:srgbClr val="000000"/>
                </a:solidFill>
              </a:rPr>
              <a:t>5</a:t>
            </a:r>
          </a:p>
          <a:p>
            <a:pPr>
              <a:lnSpc>
                <a:spcPct val="80000"/>
              </a:lnSpc>
              <a:defRPr/>
            </a:pPr>
            <a:r>
              <a:rPr lang="fr-FR" sz="2400" dirty="0">
                <a:solidFill>
                  <a:srgbClr val="008080"/>
                </a:solidFill>
              </a:rPr>
              <a:t>&lt;/</a:t>
            </a:r>
            <a:r>
              <a:rPr lang="fr-FR" sz="2400" dirty="0">
                <a:solidFill>
                  <a:srgbClr val="804040"/>
                </a:solidFill>
              </a:rPr>
              <a:t>table</a:t>
            </a:r>
            <a:r>
              <a:rPr lang="fr-FR" sz="2400" dirty="0" smtClean="0">
                <a:solidFill>
                  <a:srgbClr val="008080"/>
                </a:solidFill>
              </a:rPr>
              <a:t>&gt;</a:t>
            </a:r>
          </a:p>
          <a:p>
            <a:pPr>
              <a:lnSpc>
                <a:spcPct val="80000"/>
              </a:lnSpc>
              <a:defRPr/>
            </a:pPr>
            <a:r>
              <a:rPr lang="fr-FR" dirty="0" smtClean="0">
                <a:solidFill>
                  <a:srgbClr val="000000"/>
                </a:solidFill>
              </a:rPr>
              <a:t> 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4" name="Picture 6" descr="Tableau rowspan"/>
          <p:cNvPicPr>
            <a:picLocks noChangeAspect="1" noChangeArrowheads="1"/>
          </p:cNvPicPr>
          <p:nvPr/>
        </p:nvPicPr>
        <p:blipFill>
          <a:blip r:embed="rId4" cstate="print"/>
          <a:srcRect t="7545"/>
          <a:stretch>
            <a:fillRect/>
          </a:stretch>
        </p:blipFill>
        <p:spPr bwMode="auto">
          <a:xfrm>
            <a:off x="7089121" y="2571759"/>
            <a:ext cx="2380316" cy="3657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Attribut : </a:t>
            </a:r>
            <a:r>
              <a:rPr lang="fr-FR" sz="4000" dirty="0" err="1" smtClean="0"/>
              <a:t>colspan</a:t>
            </a:r>
            <a:endParaRPr lang="fr-FR" sz="4000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42</a:t>
            </a:fld>
            <a:endParaRPr lang="fr-BE"/>
          </a:p>
        </p:txBody>
      </p:sp>
      <p:sp>
        <p:nvSpPr>
          <p:cNvPr id="9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tableaux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 bwMode="auto">
          <a:xfrm>
            <a:off x="1239837" y="148133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FR" sz="2400" dirty="0" smtClean="0">
                <a:latin typeface="+mn-lt"/>
                <a:cs typeface="+mn-cs"/>
              </a:rPr>
              <a:t>Extension de cellule sur C colonnes 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     &lt;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td </a:t>
            </a:r>
            <a:r>
              <a:rPr kumimoji="0" lang="fr-FR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E8B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colspan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=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"</a:t>
            </a:r>
            <a:r>
              <a:rPr kumimoji="0" lang="fr-FR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"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34004" y="3005608"/>
            <a:ext cx="7425267" cy="12741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fr-FR" sz="2400" dirty="0">
                <a:solidFill>
                  <a:srgbClr val="008080"/>
                </a:solidFill>
              </a:rPr>
              <a:t>&lt;</a:t>
            </a:r>
            <a:r>
              <a:rPr lang="fr-FR" sz="2400" dirty="0">
                <a:solidFill>
                  <a:srgbClr val="804040"/>
                </a:solidFill>
              </a:rPr>
              <a:t>table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</a:p>
          <a:p>
            <a:pPr>
              <a:lnSpc>
                <a:spcPct val="80000"/>
              </a:lnSpc>
              <a:defRPr/>
            </a:pP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smtClean="0">
                <a:solidFill>
                  <a:srgbClr val="000000"/>
                </a:solidFill>
              </a:rPr>
              <a:t>  </a:t>
            </a:r>
            <a:r>
              <a:rPr lang="fr-FR" sz="2400" dirty="0" smtClean="0">
                <a:solidFill>
                  <a:srgbClr val="008080"/>
                </a:solidFill>
              </a:rPr>
              <a:t>&lt;</a:t>
            </a:r>
            <a:r>
              <a:rPr lang="fr-FR" sz="2400" dirty="0">
                <a:solidFill>
                  <a:srgbClr val="804040"/>
                </a:solidFill>
              </a:rPr>
              <a:t>tr</a:t>
            </a:r>
            <a:r>
              <a:rPr lang="fr-FR" sz="2400" dirty="0">
                <a:solidFill>
                  <a:srgbClr val="008080"/>
                </a:solidFill>
              </a:rPr>
              <a:t>&gt; &lt;</a:t>
            </a:r>
            <a:r>
              <a:rPr lang="fr-FR" sz="2400" dirty="0">
                <a:solidFill>
                  <a:srgbClr val="804040"/>
                </a:solidFill>
              </a:rPr>
              <a:t>td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  <a:r>
              <a:rPr lang="fr-FR" sz="2400" dirty="0">
                <a:solidFill>
                  <a:srgbClr val="000000"/>
                </a:solidFill>
              </a:rPr>
              <a:t>1</a:t>
            </a:r>
            <a:r>
              <a:rPr lang="fr-FR" sz="2400" dirty="0">
                <a:solidFill>
                  <a:srgbClr val="008080"/>
                </a:solidFill>
              </a:rPr>
              <a:t> &lt;</a:t>
            </a:r>
            <a:r>
              <a:rPr lang="fr-FR" sz="2400" dirty="0">
                <a:solidFill>
                  <a:srgbClr val="804040"/>
                </a:solidFill>
              </a:rPr>
              <a:t>td </a:t>
            </a:r>
            <a:r>
              <a:rPr lang="fr-FR" sz="2400" dirty="0" err="1">
                <a:solidFill>
                  <a:srgbClr val="2E8B57"/>
                </a:solidFill>
              </a:rPr>
              <a:t>colspan</a:t>
            </a:r>
            <a:r>
              <a:rPr lang="fr-FR" sz="2400" dirty="0">
                <a:solidFill>
                  <a:srgbClr val="008080"/>
                </a:solidFill>
              </a:rPr>
              <a:t>=</a:t>
            </a:r>
            <a:r>
              <a:rPr lang="fr-FR" sz="2400" dirty="0">
                <a:solidFill>
                  <a:srgbClr val="FF00FF"/>
                </a:solidFill>
              </a:rPr>
              <a:t>2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  <a:r>
              <a:rPr lang="fr-FR" sz="2400" dirty="0">
                <a:solidFill>
                  <a:srgbClr val="000000"/>
                </a:solidFill>
              </a:rPr>
              <a:t>2 </a:t>
            </a:r>
          </a:p>
          <a:p>
            <a:pPr>
              <a:lnSpc>
                <a:spcPct val="80000"/>
              </a:lnSpc>
              <a:defRPr/>
            </a:pPr>
            <a:r>
              <a:rPr lang="fr-FR" sz="2400" dirty="0">
                <a:solidFill>
                  <a:srgbClr val="000000"/>
                </a:solidFill>
              </a:rPr>
              <a:t> </a:t>
            </a:r>
            <a:r>
              <a:rPr lang="fr-FR" sz="2400" dirty="0" smtClean="0">
                <a:solidFill>
                  <a:srgbClr val="000000"/>
                </a:solidFill>
              </a:rPr>
              <a:t>  </a:t>
            </a:r>
            <a:r>
              <a:rPr lang="fr-FR" sz="2400" dirty="0" smtClean="0">
                <a:solidFill>
                  <a:srgbClr val="008080"/>
                </a:solidFill>
              </a:rPr>
              <a:t>&lt;</a:t>
            </a:r>
            <a:r>
              <a:rPr lang="fr-FR" sz="2400" dirty="0">
                <a:solidFill>
                  <a:srgbClr val="804040"/>
                </a:solidFill>
              </a:rPr>
              <a:t>tr</a:t>
            </a:r>
            <a:r>
              <a:rPr lang="fr-FR" sz="2400" dirty="0">
                <a:solidFill>
                  <a:srgbClr val="008080"/>
                </a:solidFill>
              </a:rPr>
              <a:t>&gt; &lt;</a:t>
            </a:r>
            <a:r>
              <a:rPr lang="fr-FR" sz="2400" dirty="0">
                <a:solidFill>
                  <a:srgbClr val="804040"/>
                </a:solidFill>
              </a:rPr>
              <a:t>td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  <a:r>
              <a:rPr lang="fr-FR" sz="2400" dirty="0">
                <a:solidFill>
                  <a:srgbClr val="000000"/>
                </a:solidFill>
              </a:rPr>
              <a:t>3</a:t>
            </a:r>
            <a:r>
              <a:rPr lang="fr-FR" sz="2400" dirty="0">
                <a:solidFill>
                  <a:srgbClr val="008080"/>
                </a:solidFill>
              </a:rPr>
              <a:t> &lt;</a:t>
            </a:r>
            <a:r>
              <a:rPr lang="fr-FR" sz="2400" dirty="0">
                <a:solidFill>
                  <a:srgbClr val="804040"/>
                </a:solidFill>
              </a:rPr>
              <a:t>td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  <a:r>
              <a:rPr lang="fr-FR" sz="2400" dirty="0">
                <a:solidFill>
                  <a:srgbClr val="000000"/>
                </a:solidFill>
              </a:rPr>
              <a:t>4           </a:t>
            </a:r>
            <a:r>
              <a:rPr lang="fr-FR" sz="2400" dirty="0">
                <a:solidFill>
                  <a:srgbClr val="008080"/>
                </a:solidFill>
              </a:rPr>
              <a:t>&lt;</a:t>
            </a:r>
            <a:r>
              <a:rPr lang="fr-FR" sz="2400" dirty="0">
                <a:solidFill>
                  <a:srgbClr val="804040"/>
                </a:solidFill>
              </a:rPr>
              <a:t>td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  <a:r>
              <a:rPr lang="fr-FR" sz="2400" dirty="0">
                <a:solidFill>
                  <a:srgbClr val="000000"/>
                </a:solidFill>
              </a:rPr>
              <a:t>5</a:t>
            </a:r>
          </a:p>
          <a:p>
            <a:pPr>
              <a:lnSpc>
                <a:spcPct val="80000"/>
              </a:lnSpc>
              <a:defRPr/>
            </a:pPr>
            <a:r>
              <a:rPr lang="fr-FR" sz="2400" dirty="0">
                <a:solidFill>
                  <a:srgbClr val="008080"/>
                </a:solidFill>
              </a:rPr>
              <a:t>&lt;/</a:t>
            </a:r>
            <a:r>
              <a:rPr lang="fr-FR" sz="2400" dirty="0">
                <a:solidFill>
                  <a:srgbClr val="804040"/>
                </a:solidFill>
              </a:rPr>
              <a:t>table</a:t>
            </a:r>
            <a:r>
              <a:rPr lang="fr-FR" sz="2400" dirty="0">
                <a:solidFill>
                  <a:srgbClr val="008080"/>
                </a:solidFill>
              </a:rPr>
              <a:t>&gt;</a:t>
            </a:r>
            <a:r>
              <a:rPr lang="fr-FR" sz="2400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7" name="Picture 6" descr="Tableau colspan"/>
          <p:cNvPicPr>
            <a:picLocks noChangeAspect="1" noChangeArrowheads="1"/>
          </p:cNvPicPr>
          <p:nvPr/>
        </p:nvPicPr>
        <p:blipFill>
          <a:blip r:embed="rId4" cstate="print"/>
          <a:srcRect t="7545"/>
          <a:stretch>
            <a:fillRect/>
          </a:stretch>
        </p:blipFill>
        <p:spPr bwMode="auto">
          <a:xfrm>
            <a:off x="6938813" y="1772816"/>
            <a:ext cx="2525988" cy="388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sz="4000" dirty="0" smtClean="0"/>
              <a:t>Exercice d’application</a:t>
            </a:r>
            <a:endParaRPr lang="fr-FR" sz="4000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43</a:t>
            </a:fld>
            <a:endParaRPr lang="fr-BE"/>
          </a:p>
        </p:txBody>
      </p:sp>
      <p:sp>
        <p:nvSpPr>
          <p:cNvPr id="9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 tableaux</a:t>
            </a: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 bwMode="auto">
          <a:xfrm>
            <a:off x="1200422" y="1312176"/>
            <a:ext cx="5329238" cy="45259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But du jeu : 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créer une page – CV avec 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83374" y="1268760"/>
            <a:ext cx="3038476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15216" y="1458218"/>
            <a:ext cx="35718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6778458" y="1426468"/>
            <a:ext cx="1857375" cy="571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000" b="1" dirty="0" err="1" smtClean="0">
                <a:solidFill>
                  <a:schemeClr val="tx1"/>
                </a:solidFill>
              </a:rPr>
              <a:t>Foulen</a:t>
            </a:r>
            <a:r>
              <a:rPr lang="fr-FR" sz="2000" b="1" dirty="0" smtClean="0">
                <a:solidFill>
                  <a:schemeClr val="tx1"/>
                </a:solidFill>
              </a:rPr>
              <a:t> ben </a:t>
            </a:r>
            <a:r>
              <a:rPr lang="fr-FR" sz="2000" b="1" dirty="0" err="1" smtClean="0">
                <a:solidFill>
                  <a:schemeClr val="tx1"/>
                </a:solidFill>
              </a:rPr>
              <a:t>Foulen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19" name="ZoneTexte 18"/>
          <p:cNvSpPr txBox="1">
            <a:spLocks noChangeArrowheads="1"/>
          </p:cNvSpPr>
          <p:nvPr/>
        </p:nvSpPr>
        <p:spPr bwMode="auto">
          <a:xfrm>
            <a:off x="6778451" y="2212295"/>
            <a:ext cx="1643063" cy="36988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b="1" dirty="0" smtClean="0"/>
              <a:t>Moi</a:t>
            </a:r>
            <a:endParaRPr lang="fr-FR" b="1" dirty="0"/>
          </a:p>
        </p:txBody>
      </p:sp>
      <p:sp>
        <p:nvSpPr>
          <p:cNvPr id="21" name="ZoneTexte 20"/>
          <p:cNvSpPr txBox="1">
            <a:spLocks noChangeArrowheads="1"/>
          </p:cNvSpPr>
          <p:nvPr/>
        </p:nvSpPr>
        <p:spPr bwMode="auto">
          <a:xfrm>
            <a:off x="6778457" y="2640913"/>
            <a:ext cx="2835003" cy="92333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fr-FR" dirty="0"/>
              <a:t>Nom : </a:t>
            </a:r>
            <a:r>
              <a:rPr lang="fr-FR" dirty="0" err="1" smtClean="0"/>
              <a:t>Foulen</a:t>
            </a:r>
            <a:endParaRPr lang="fr-FR" dirty="0"/>
          </a:p>
          <a:p>
            <a:pPr>
              <a:buFont typeface="Arial" charset="0"/>
              <a:buChar char="•"/>
            </a:pPr>
            <a:r>
              <a:rPr lang="fr-FR" dirty="0"/>
              <a:t> Adresse : </a:t>
            </a:r>
            <a:r>
              <a:rPr lang="fr-FR" dirty="0" smtClean="0"/>
              <a:t>Tunis</a:t>
            </a:r>
            <a:endParaRPr lang="fr-FR" dirty="0"/>
          </a:p>
          <a:p>
            <a:pPr>
              <a:buFont typeface="Arial" charset="0"/>
              <a:buChar char="•"/>
            </a:pPr>
            <a:r>
              <a:rPr lang="fr-FR" dirty="0"/>
              <a:t>Email : </a:t>
            </a:r>
            <a:r>
              <a:rPr lang="fr-FR" dirty="0" smtClean="0"/>
              <a:t>Foulen@gmail.com</a:t>
            </a:r>
            <a:endParaRPr lang="fr-FR" dirty="0"/>
          </a:p>
        </p:txBody>
      </p:sp>
      <p:sp>
        <p:nvSpPr>
          <p:cNvPr id="22" name="ZoneTexte 21"/>
          <p:cNvSpPr txBox="1">
            <a:spLocks noChangeArrowheads="1"/>
          </p:cNvSpPr>
          <p:nvPr/>
        </p:nvSpPr>
        <p:spPr bwMode="auto">
          <a:xfrm>
            <a:off x="6778451" y="3712468"/>
            <a:ext cx="1643063" cy="36988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b="1"/>
              <a:t>Ma vie</a:t>
            </a:r>
          </a:p>
        </p:txBody>
      </p:sp>
      <p:sp>
        <p:nvSpPr>
          <p:cNvPr id="23" name="ZoneTexte 22"/>
          <p:cNvSpPr txBox="1">
            <a:spLocks noChangeArrowheads="1"/>
          </p:cNvSpPr>
          <p:nvPr/>
        </p:nvSpPr>
        <p:spPr bwMode="auto">
          <a:xfrm>
            <a:off x="6778451" y="4141099"/>
            <a:ext cx="2571750" cy="83099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fr-FR" sz="1400" dirty="0"/>
              <a:t> </a:t>
            </a:r>
            <a:r>
              <a:rPr lang="fr-FR" sz="1600" dirty="0" smtClean="0"/>
              <a:t>1987 </a:t>
            </a:r>
            <a:r>
              <a:rPr lang="fr-FR" sz="1600" dirty="0"/>
              <a:t>: </a:t>
            </a:r>
            <a:r>
              <a:rPr lang="fr-FR" sz="1600" u="sng" dirty="0" smtClean="0">
                <a:solidFill>
                  <a:srgbClr val="0070C0"/>
                </a:solidFill>
              </a:rPr>
              <a:t>Fin d’étude primaire</a:t>
            </a:r>
            <a:endParaRPr lang="fr-FR" sz="1600" u="sng" dirty="0">
              <a:solidFill>
                <a:srgbClr val="0070C0"/>
              </a:solidFill>
            </a:endParaRPr>
          </a:p>
          <a:p>
            <a:pPr>
              <a:buFont typeface="Arial" charset="0"/>
              <a:buChar char="•"/>
            </a:pPr>
            <a:r>
              <a:rPr lang="fr-FR" sz="1600" dirty="0"/>
              <a:t> </a:t>
            </a:r>
            <a:r>
              <a:rPr lang="fr-FR" sz="1600" dirty="0" smtClean="0"/>
              <a:t>1995 </a:t>
            </a:r>
            <a:r>
              <a:rPr lang="fr-FR" sz="1600" dirty="0"/>
              <a:t>: </a:t>
            </a:r>
            <a:r>
              <a:rPr lang="fr-FR" sz="1600" u="sng" dirty="0" smtClean="0">
                <a:solidFill>
                  <a:srgbClr val="0070C0"/>
                </a:solidFill>
              </a:rPr>
              <a:t>Baccalauréat</a:t>
            </a:r>
            <a:endParaRPr lang="fr-FR" sz="1600" u="sng" dirty="0">
              <a:solidFill>
                <a:srgbClr val="0070C0"/>
              </a:solidFill>
            </a:endParaRPr>
          </a:p>
          <a:p>
            <a:pPr>
              <a:buFont typeface="Arial" charset="0"/>
              <a:buChar char="•"/>
            </a:pPr>
            <a:r>
              <a:rPr lang="fr-FR" sz="1600" dirty="0"/>
              <a:t> 1999: </a:t>
            </a:r>
            <a:r>
              <a:rPr lang="fr-FR" sz="1600" u="sng" dirty="0" smtClean="0">
                <a:solidFill>
                  <a:srgbClr val="0070C0"/>
                </a:solidFill>
              </a:rPr>
              <a:t>Maîtrise</a:t>
            </a:r>
            <a:endParaRPr lang="fr-FR" sz="1600" u="sng" dirty="0">
              <a:solidFill>
                <a:srgbClr val="0070C0"/>
              </a:solidFill>
            </a:endParaRPr>
          </a:p>
        </p:txBody>
      </p:sp>
      <p:sp>
        <p:nvSpPr>
          <p:cNvPr id="24" name="ZoneTexte 23"/>
          <p:cNvSpPr txBox="1">
            <a:spLocks noChangeArrowheads="1"/>
          </p:cNvSpPr>
          <p:nvPr/>
        </p:nvSpPr>
        <p:spPr bwMode="auto">
          <a:xfrm>
            <a:off x="1444477" y="1949563"/>
            <a:ext cx="5000624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fr-FR" sz="2000" b="1" dirty="0"/>
              <a:t> </a:t>
            </a:r>
            <a:r>
              <a:rPr lang="fr-FR" b="1" dirty="0"/>
              <a:t>Un tableau 1 ligne/ 2 colonnes </a:t>
            </a:r>
            <a:r>
              <a:rPr lang="fr-FR" dirty="0"/>
              <a:t>avec :</a:t>
            </a:r>
          </a:p>
          <a:p>
            <a:pPr lvl="1">
              <a:buFontTx/>
              <a:buChar char="-"/>
            </a:pPr>
            <a:r>
              <a:rPr lang="fr-FR" b="1" dirty="0"/>
              <a:t>Votre nom </a:t>
            </a:r>
            <a:r>
              <a:rPr lang="fr-FR" dirty="0"/>
              <a:t>en titre 1 dans la colonne de droite</a:t>
            </a:r>
          </a:p>
          <a:p>
            <a:pPr lvl="1">
              <a:buFontTx/>
              <a:buChar char="-"/>
            </a:pPr>
            <a:r>
              <a:rPr lang="fr-FR" i="1" dirty="0"/>
              <a:t> </a:t>
            </a:r>
            <a:r>
              <a:rPr lang="fr-FR" b="1" dirty="0"/>
              <a:t>Une photo</a:t>
            </a:r>
            <a:r>
              <a:rPr lang="fr-FR" i="1" dirty="0"/>
              <a:t> </a:t>
            </a:r>
            <a:r>
              <a:rPr lang="fr-FR" dirty="0"/>
              <a:t>de vous dans la colonne de gauche</a:t>
            </a:r>
          </a:p>
        </p:txBody>
      </p:sp>
      <p:sp>
        <p:nvSpPr>
          <p:cNvPr id="25" name="ZoneTexte 24"/>
          <p:cNvSpPr txBox="1">
            <a:spLocks noChangeArrowheads="1"/>
          </p:cNvSpPr>
          <p:nvPr/>
        </p:nvSpPr>
        <p:spPr bwMode="auto">
          <a:xfrm>
            <a:off x="1444477" y="3592612"/>
            <a:ext cx="5000624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fr-FR" b="1" dirty="0"/>
              <a:t> Un paragraphe « état Civil » </a:t>
            </a:r>
            <a:r>
              <a:rPr lang="fr-FR" dirty="0"/>
              <a:t>avec les informations sous forme de liste</a:t>
            </a:r>
          </a:p>
        </p:txBody>
      </p:sp>
      <p:sp>
        <p:nvSpPr>
          <p:cNvPr id="26" name="ZoneTexte 25"/>
          <p:cNvSpPr txBox="1">
            <a:spLocks noChangeArrowheads="1"/>
          </p:cNvSpPr>
          <p:nvPr/>
        </p:nvSpPr>
        <p:spPr bwMode="auto">
          <a:xfrm>
            <a:off x="1444477" y="4521313"/>
            <a:ext cx="5000624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fr-FR" b="1"/>
              <a:t> Un paragraphe « formations » </a:t>
            </a:r>
            <a:r>
              <a:rPr lang="fr-FR"/>
              <a:t>avec des liens vers les écoles/universités, …</a:t>
            </a:r>
          </a:p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Formulaire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44</a:t>
            </a:fld>
            <a:endParaRPr lang="fr-BE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3266" y="1336774"/>
            <a:ext cx="460057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5195" y="836712"/>
            <a:ext cx="4286250" cy="5237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4695" y="5337274"/>
            <a:ext cx="7354888" cy="947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Fonctionnement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45</a:t>
            </a:fld>
            <a:endParaRPr lang="fr-BE"/>
          </a:p>
        </p:txBody>
      </p:sp>
      <p:pic>
        <p:nvPicPr>
          <p:cNvPr id="14" name="Picture 4" descr="C:\Users\Fred\Desktop\server-128x12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7758" y="1395066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7625341" y="2990830"/>
            <a:ext cx="17130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CA" dirty="0"/>
              <a:t>Serveurs Google</a:t>
            </a:r>
          </a:p>
        </p:txBody>
      </p:sp>
      <p:sp>
        <p:nvSpPr>
          <p:cNvPr id="16" name="Right Arrow 7"/>
          <p:cNvSpPr/>
          <p:nvPr/>
        </p:nvSpPr>
        <p:spPr>
          <a:xfrm>
            <a:off x="6595963" y="1823691"/>
            <a:ext cx="857250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CA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3367" y="836712"/>
            <a:ext cx="46577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ight Arrow 11"/>
          <p:cNvSpPr/>
          <p:nvPr/>
        </p:nvSpPr>
        <p:spPr>
          <a:xfrm rot="8550452">
            <a:off x="6775147" y="3702712"/>
            <a:ext cx="1000125" cy="296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A" dirty="0"/>
              <a:t> </a:t>
            </a:r>
          </a:p>
        </p:txBody>
      </p: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36625" y="2835785"/>
            <a:ext cx="55245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Ellipse 21"/>
          <p:cNvSpPr/>
          <p:nvPr/>
        </p:nvSpPr>
        <p:spPr bwMode="auto">
          <a:xfrm>
            <a:off x="1527224" y="2132856"/>
            <a:ext cx="1245476" cy="378372"/>
          </a:xfrm>
          <a:prstGeom prst="ellipse">
            <a:avLst/>
          </a:prstGeom>
          <a:noFill/>
          <a:ln w="95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9" grpId="0" animBg="1"/>
      <p:bldP spid="2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Traitement des formulaires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46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89043" y="1341438"/>
            <a:ext cx="8280400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Comment utiliser un formulaire ?</a:t>
            </a:r>
          </a:p>
          <a:p>
            <a:pPr marL="457200" marR="0" lvl="1" indent="0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Réalisation du formulaire (Simple)</a:t>
            </a:r>
          </a:p>
          <a:p>
            <a:pPr marL="914400" marR="0" lvl="2" indent="0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 HTML</a:t>
            </a:r>
          </a:p>
          <a:p>
            <a:pPr marL="457200" marR="0" lvl="1" indent="0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Exploitation du formulaire par un script</a:t>
            </a:r>
          </a:p>
          <a:p>
            <a:pPr marL="914400" marR="0" lvl="2" indent="0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CGI</a:t>
            </a:r>
          </a:p>
          <a:p>
            <a:pPr marL="914400" marR="0" lvl="2" indent="0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PHP</a:t>
            </a:r>
          </a:p>
          <a:p>
            <a:pPr marL="914400" marR="0" lvl="2" indent="0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JSP</a:t>
            </a:r>
          </a:p>
          <a:p>
            <a:pPr marL="914400" marR="0" lvl="2" indent="0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ASP</a:t>
            </a:r>
          </a:p>
          <a:p>
            <a:pPr marL="914400" marR="0" lvl="2" indent="0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…</a:t>
            </a:r>
          </a:p>
          <a:p>
            <a:pPr marL="457200" marR="0" lvl="1" indent="0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Insertion d’un formulaire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47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264989" y="1196752"/>
            <a:ext cx="7772400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 formulaire est inséré dans une page HTML par la balise double &lt;FORM&gt;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fr-FR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 plus de ses éléments principaux, le formulaire peut contenir du texte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fr-FR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Toutes les mises en forme peuvent être appliquées aux éléments du formulaire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Plusieurs formulaires peuvent être insérés dans la même page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Attribut : ACTION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48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1044500" y="1742731"/>
            <a:ext cx="8677349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fr-FR" sz="2400" dirty="0" smtClean="0"/>
              <a:t>&lt;FORM </a:t>
            </a:r>
            <a:r>
              <a:rPr lang="fr-FR" sz="2400" dirty="0" smtClean="0">
                <a:solidFill>
                  <a:srgbClr val="FF9900"/>
                </a:solidFill>
              </a:rPr>
              <a:t>ACTION</a:t>
            </a:r>
            <a:r>
              <a:rPr lang="fr-FR" sz="2400" dirty="0" smtClean="0"/>
              <a:t>="script" </a:t>
            </a:r>
            <a:r>
              <a:rPr lang="fr-FR" sz="2400" dirty="0" smtClean="0">
                <a:solidFill>
                  <a:srgbClr val="FF9900"/>
                </a:solidFill>
              </a:rPr>
              <a:t>METHOD</a:t>
            </a:r>
            <a:r>
              <a:rPr lang="fr-FR" sz="2400" dirty="0" smtClean="0"/>
              <a:t>="post"  </a:t>
            </a:r>
            <a:r>
              <a:rPr lang="fr-FR" sz="2400" dirty="0" smtClean="0">
                <a:solidFill>
                  <a:srgbClr val="FF9900"/>
                </a:solidFill>
              </a:rPr>
              <a:t>NAME</a:t>
            </a:r>
            <a:r>
              <a:rPr lang="fr-FR" sz="2400" b="1" dirty="0" smtClean="0"/>
              <a:t> </a:t>
            </a:r>
            <a:r>
              <a:rPr lang="fr-FR" sz="2400" dirty="0" smtClean="0"/>
              <a:t>="</a:t>
            </a:r>
            <a:r>
              <a:rPr lang="fr-FR" sz="2400" dirty="0" err="1" smtClean="0"/>
              <a:t>nom_form</a:t>
            </a:r>
            <a:r>
              <a:rPr lang="fr-FR" sz="2400" dirty="0" smtClean="0"/>
              <a:t>"&gt;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endParaRPr lang="fr-FR" sz="2400" dirty="0" smtClean="0"/>
          </a:p>
          <a:p>
            <a:pPr eaLnBrk="1" hangingPunct="1">
              <a:lnSpc>
                <a:spcPct val="110000"/>
              </a:lnSpc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rgbClr val="FF9900"/>
                </a:solidFill>
              </a:rPr>
              <a:t> ACTION</a:t>
            </a:r>
            <a:r>
              <a:rPr lang="fr-FR" sz="2400" dirty="0" smtClean="0"/>
              <a:t>: 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q"/>
              <a:defRPr/>
            </a:pPr>
            <a:r>
              <a:rPr lang="fr-FR" sz="2400" dirty="0" smtClean="0"/>
              <a:t>   URL du script ou </a:t>
            </a:r>
            <a:r>
              <a:rPr lang="fr-FR" sz="2400" dirty="0" err="1" smtClean="0"/>
              <a:t>prog</a:t>
            </a:r>
            <a:r>
              <a:rPr lang="fr-FR" sz="2400" dirty="0" smtClean="0"/>
              <a:t> à exécuter  Chemin du script à exécuter sur les données du formulaire  </a:t>
            </a:r>
          </a:p>
          <a:p>
            <a:pPr lvl="1">
              <a:lnSpc>
                <a:spcPct val="110000"/>
              </a:lnSpc>
              <a:defRPr/>
            </a:pPr>
            <a:r>
              <a:rPr lang="fr-FR" sz="2400" dirty="0" smtClean="0"/>
              <a:t>              ACTION= "</a:t>
            </a:r>
            <a:r>
              <a:rPr lang="fr-FR" sz="2400" dirty="0" err="1" smtClean="0"/>
              <a:t>chemin_script</a:t>
            </a:r>
            <a:r>
              <a:rPr lang="fr-FR" sz="2400" dirty="0" smtClean="0"/>
              <a:t>" </a:t>
            </a:r>
          </a:p>
          <a:p>
            <a:pPr lvl="1">
              <a:lnSpc>
                <a:spcPct val="110000"/>
              </a:lnSpc>
              <a:defRPr/>
            </a:pPr>
            <a:endParaRPr lang="fr-FR" sz="2400" dirty="0" smtClean="0"/>
          </a:p>
          <a:p>
            <a:pPr lvl="1">
              <a:lnSpc>
                <a:spcPct val="110000"/>
              </a:lnSpc>
              <a:defRPr/>
            </a:pPr>
            <a:endParaRPr lang="fr-F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Attribut : METHOD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49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1044500" y="1196759"/>
            <a:ext cx="86773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fr-FR" sz="2200" dirty="0" smtClean="0">
                <a:latin typeface="Arial" pitchFamily="34" charset="0"/>
                <a:cs typeface="Arial" pitchFamily="34" charset="0"/>
              </a:rPr>
              <a:t>&lt;FORM </a:t>
            </a:r>
            <a:r>
              <a:rPr lang="fr-FR" sz="2200" dirty="0" smtClean="0">
                <a:solidFill>
                  <a:srgbClr val="FF9900"/>
                </a:solidFill>
                <a:latin typeface="Arial" pitchFamily="34" charset="0"/>
                <a:cs typeface="Arial" pitchFamily="34" charset="0"/>
              </a:rPr>
              <a:t>ACTION</a:t>
            </a:r>
            <a:r>
              <a:rPr lang="fr-FR" sz="2200" dirty="0" smtClean="0">
                <a:latin typeface="Arial" pitchFamily="34" charset="0"/>
                <a:cs typeface="Arial" pitchFamily="34" charset="0"/>
              </a:rPr>
              <a:t>="script" </a:t>
            </a:r>
            <a:r>
              <a:rPr lang="fr-FR" sz="2200" dirty="0" smtClean="0">
                <a:solidFill>
                  <a:srgbClr val="FF9900"/>
                </a:solidFill>
                <a:latin typeface="Arial" pitchFamily="34" charset="0"/>
                <a:cs typeface="Arial" pitchFamily="34" charset="0"/>
              </a:rPr>
              <a:t>METHOD</a:t>
            </a:r>
            <a:r>
              <a:rPr lang="fr-FR" sz="2200" dirty="0" smtClean="0">
                <a:latin typeface="Arial" pitchFamily="34" charset="0"/>
                <a:cs typeface="Arial" pitchFamily="34" charset="0"/>
              </a:rPr>
              <a:t>="post"  </a:t>
            </a:r>
            <a:r>
              <a:rPr lang="fr-FR" sz="2200" dirty="0" smtClean="0">
                <a:solidFill>
                  <a:srgbClr val="FF9900"/>
                </a:solidFill>
                <a:latin typeface="Arial" pitchFamily="34" charset="0"/>
                <a:cs typeface="Arial" pitchFamily="34" charset="0"/>
              </a:rPr>
              <a:t>NAME</a:t>
            </a:r>
            <a:r>
              <a:rPr lang="fr-FR" sz="2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2200" dirty="0" smtClean="0">
                <a:latin typeface="Arial" pitchFamily="34" charset="0"/>
                <a:cs typeface="Arial" pitchFamily="34" charset="0"/>
              </a:rPr>
              <a:t>="</a:t>
            </a:r>
            <a:r>
              <a:rPr lang="fr-FR" sz="2200" dirty="0" err="1" smtClean="0">
                <a:latin typeface="Arial" pitchFamily="34" charset="0"/>
                <a:cs typeface="Arial" pitchFamily="34" charset="0"/>
              </a:rPr>
              <a:t>nom_form</a:t>
            </a:r>
            <a:r>
              <a:rPr lang="fr-FR" sz="2200" dirty="0" smtClean="0">
                <a:latin typeface="Arial" pitchFamily="34" charset="0"/>
                <a:cs typeface="Arial" pitchFamily="34" charset="0"/>
              </a:rPr>
              <a:t>"&gt;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rgbClr val="FF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200" dirty="0" smtClean="0">
                <a:solidFill>
                  <a:srgbClr val="FF9900"/>
                </a:solidFill>
                <a:latin typeface="Arial" pitchFamily="34" charset="0"/>
                <a:cs typeface="Arial" pitchFamily="34" charset="0"/>
              </a:rPr>
              <a:t>METHOD</a:t>
            </a:r>
            <a:r>
              <a:rPr lang="fr-FR" sz="2200" dirty="0" smtClean="0">
                <a:latin typeface="Arial" pitchFamily="34" charset="0"/>
                <a:cs typeface="Arial" pitchFamily="34" charset="0"/>
              </a:rPr>
              <a:t>: méthode d’envoi des données  </a:t>
            </a:r>
            <a:r>
              <a:rPr lang="fr-FR" sz="2200" b="1" dirty="0" smtClean="0">
                <a:latin typeface="Arial" pitchFamily="34" charset="0"/>
                <a:cs typeface="Arial" pitchFamily="34" charset="0"/>
              </a:rPr>
              <a:t>GET</a:t>
            </a:r>
            <a:r>
              <a:rPr lang="fr-FR" sz="2200" dirty="0" smtClean="0">
                <a:latin typeface="Arial" pitchFamily="34" charset="0"/>
                <a:cs typeface="Arial" pitchFamily="34" charset="0"/>
              </a:rPr>
              <a:t> ou </a:t>
            </a:r>
            <a:r>
              <a:rPr lang="fr-FR" sz="2200" b="1" dirty="0" smtClean="0">
                <a:latin typeface="Arial" pitchFamily="34" charset="0"/>
                <a:cs typeface="Arial" pitchFamily="34" charset="0"/>
              </a:rPr>
              <a:t>POST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q"/>
              <a:defRPr/>
            </a:pPr>
            <a:r>
              <a:rPr lang="fr-FR" sz="2200" dirty="0" smtClean="0">
                <a:latin typeface="Arial" pitchFamily="34" charset="0"/>
                <a:cs typeface="Arial" pitchFamily="34" charset="0"/>
              </a:rPr>
              <a:t> GET : données du </a:t>
            </a:r>
            <a:r>
              <a:rPr lang="fr-FR" sz="2200" dirty="0" err="1" smtClean="0">
                <a:latin typeface="Arial" pitchFamily="34" charset="0"/>
                <a:cs typeface="Arial" pitchFamily="34" charset="0"/>
              </a:rPr>
              <a:t>form</a:t>
            </a:r>
            <a:r>
              <a:rPr lang="fr-FR" sz="2200" dirty="0" smtClean="0">
                <a:latin typeface="Arial" pitchFamily="34" charset="0"/>
                <a:cs typeface="Arial" pitchFamily="34" charset="0"/>
              </a:rPr>
              <a:t> envoyées avec l’URL du script (limitée)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q"/>
              <a:defRPr/>
            </a:pPr>
            <a:endParaRPr lang="fr-FR" sz="2200" dirty="0" smtClean="0">
              <a:latin typeface="Arial" pitchFamily="34" charset="0"/>
              <a:cs typeface="Arial" pitchFamily="34" charset="0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Char char="q"/>
              <a:defRPr/>
            </a:pPr>
            <a:r>
              <a:rPr lang="fr-FR" sz="2200" dirty="0" smtClean="0">
                <a:latin typeface="Arial" pitchFamily="34" charset="0"/>
                <a:cs typeface="Arial" pitchFamily="34" charset="0"/>
              </a:rPr>
              <a:t> POST: données du </a:t>
            </a:r>
            <a:r>
              <a:rPr lang="fr-FR" sz="2200" dirty="0" err="1" smtClean="0">
                <a:latin typeface="Arial" pitchFamily="34" charset="0"/>
                <a:cs typeface="Arial" pitchFamily="34" charset="0"/>
              </a:rPr>
              <a:t>form</a:t>
            </a:r>
            <a:r>
              <a:rPr lang="fr-FR" sz="2200" dirty="0" smtClean="0">
                <a:latin typeface="Arial" pitchFamily="34" charset="0"/>
                <a:cs typeface="Arial" pitchFamily="34" charset="0"/>
              </a:rPr>
              <a:t> envoyées séparément de l’URL (meilleure)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fr-FR" sz="2200" dirty="0" smtClean="0">
              <a:latin typeface="Arial" pitchFamily="34" charset="0"/>
              <a:cs typeface="Arial" pitchFamily="34" charset="0"/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fr-FR" sz="2200" dirty="0" smtClean="0">
              <a:latin typeface="Arial" pitchFamily="34" charset="0"/>
              <a:cs typeface="Arial" pitchFamily="34" charset="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fr-FR" sz="2200" dirty="0" smtClean="0">
                <a:solidFill>
                  <a:srgbClr val="FF9900"/>
                </a:solidFill>
                <a:latin typeface="Arial" pitchFamily="34" charset="0"/>
                <a:cs typeface="Arial" pitchFamily="34" charset="0"/>
              </a:rPr>
              <a:t>NAME</a:t>
            </a:r>
            <a:r>
              <a:rPr lang="fr-FR" sz="2200" dirty="0" smtClean="0">
                <a:latin typeface="Arial" pitchFamily="34" charset="0"/>
                <a:cs typeface="Arial" pitchFamily="34" charset="0"/>
              </a:rPr>
              <a:t>	: nom du formulaire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Evolution</a:t>
            </a:r>
            <a:endParaRPr lang="fr-FR" sz="4000" dirty="0"/>
          </a:p>
        </p:txBody>
      </p:sp>
      <p:pic>
        <p:nvPicPr>
          <p:cNvPr id="11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Une brève histoire du WEB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5</a:t>
            </a:fld>
            <a:endParaRPr lang="fr-BE"/>
          </a:p>
        </p:txBody>
      </p:sp>
      <p:sp>
        <p:nvSpPr>
          <p:cNvPr id="16" name="Sous-titre 7"/>
          <p:cNvSpPr>
            <a:spLocks noGrp="1"/>
          </p:cNvSpPr>
          <p:nvPr>
            <p:ph type="subTitle" idx="1"/>
          </p:nvPr>
        </p:nvSpPr>
        <p:spPr>
          <a:xfrm>
            <a:off x="1291158" y="714380"/>
            <a:ext cx="8155550" cy="6215082"/>
          </a:xfrm>
        </p:spPr>
        <p:txBody>
          <a:bodyPr rtlCol="0">
            <a:noAutofit/>
          </a:bodyPr>
          <a:lstStyle/>
          <a:p>
            <a:pPr marL="342900" lvl="1" indent="-342900" algn="l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1991 : HTML 1</a:t>
            </a: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partir de 1995, tout s’accélère,	création de: </a:t>
            </a:r>
          </a:p>
          <a:p>
            <a:pPr marL="1257300" lvl="3" indent="-342900" algn="l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fr-FR" sz="28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Javascript</a:t>
            </a:r>
            <a:r>
              <a:rPr lang="fr-F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</a:t>
            </a:r>
          </a:p>
          <a:p>
            <a:pPr marL="1257300" lvl="3" indent="-342900" algn="l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fr-F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HTML 2.0,</a:t>
            </a:r>
          </a:p>
          <a:p>
            <a:pPr marL="1257300" lvl="3" indent="-342900" algn="l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fr-F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Internet explorer, 1</a:t>
            </a:r>
            <a:r>
              <a:rPr lang="fr-FR" sz="2800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ère</a:t>
            </a:r>
            <a:r>
              <a:rPr lang="fr-F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version.</a:t>
            </a:r>
            <a:endParaRPr lang="en-US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1" indent="-342900" algn="l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1996  CSS 1,</a:t>
            </a:r>
          </a:p>
          <a:p>
            <a:pPr marL="342900" lvl="1" indent="-342900" algn="l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1997  HTML 4,</a:t>
            </a:r>
          </a:p>
          <a:p>
            <a:pPr marL="342900" lvl="1" indent="-342900" algn="l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1998  CSS 2,</a:t>
            </a: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2000  XHTML 1,</a:t>
            </a:r>
            <a:endParaRPr lang="fr-FR" i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2008 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HTML 5.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20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La balise  : &lt;input&gt;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50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88524" y="1340768"/>
            <a:ext cx="850741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fr-FR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&lt;INPUT&gt;  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 - crée une zone de saisie </a:t>
            </a:r>
          </a:p>
          <a:p>
            <a:pPr marL="457200" marR="0" lvl="1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                - Balise monolithique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Principaux attributs</a:t>
            </a:r>
          </a:p>
          <a:p>
            <a:pPr marL="457200" marR="0" lvl="1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NAME	: nom du champ</a:t>
            </a:r>
          </a:p>
          <a:p>
            <a:pPr marL="457200" marR="0" lvl="1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SIZE	: largeur du cadre réservé au champ</a:t>
            </a:r>
          </a:p>
          <a:p>
            <a:pPr marL="457200" marR="0" lvl="1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MAXLENTH: longueur du texte</a:t>
            </a:r>
          </a:p>
          <a:p>
            <a:pPr marL="457200" marR="0" lvl="1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TYPE	: (</a:t>
            </a: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password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radio, </a:t>
            </a: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checkbox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submit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reset, </a:t>
            </a:r>
          </a:p>
          <a:p>
            <a:pPr marL="457200" marR="0" lvl="1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sz="2400" dirty="0" smtClean="0">
                <a:solidFill>
                  <a:srgbClr val="C00000"/>
                </a:solidFill>
                <a:latin typeface="+mn-lt"/>
                <a:cs typeface="+mn-cs"/>
              </a:rPr>
              <a:t>                         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file, 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…)</a:t>
            </a:r>
          </a:p>
          <a:p>
            <a:pPr marL="457200" marR="0" lvl="1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VALUE	: La valeur du champ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Zone de saisie : Exemple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51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3646" y="1412776"/>
            <a:ext cx="8713788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1" name="ZoneTexte 9"/>
          <p:cNvSpPr txBox="1">
            <a:spLocks noChangeArrowheads="1"/>
          </p:cNvSpPr>
          <p:nvPr/>
        </p:nvSpPr>
        <p:spPr bwMode="auto">
          <a:xfrm>
            <a:off x="1147199" y="1628800"/>
            <a:ext cx="792956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fr-FR" sz="2400" dirty="0" smtClean="0"/>
              <a:t>Votre nom : &lt;INPUT </a:t>
            </a:r>
            <a:r>
              <a:rPr lang="fr-FR" sz="2400" dirty="0" smtClean="0">
                <a:solidFill>
                  <a:srgbClr val="FF0000"/>
                </a:solidFill>
              </a:rPr>
              <a:t>TYPE</a:t>
            </a:r>
            <a:r>
              <a:rPr lang="fr-FR" sz="2400" dirty="0" smtClean="0"/>
              <a:t>="</a:t>
            </a:r>
            <a:r>
              <a:rPr lang="fr-FR" sz="2400" dirty="0" err="1" smtClean="0"/>
              <a:t>text</a:t>
            </a:r>
            <a:r>
              <a:rPr lang="fr-FR" sz="2400" dirty="0" smtClean="0"/>
              <a:t>"  </a:t>
            </a:r>
            <a:r>
              <a:rPr lang="fr-FR" sz="2400" dirty="0" smtClean="0">
                <a:solidFill>
                  <a:srgbClr val="FF0000"/>
                </a:solidFill>
              </a:rPr>
              <a:t>NAME</a:t>
            </a:r>
            <a:r>
              <a:rPr lang="fr-FR" sz="2400" dirty="0" smtClean="0"/>
              <a:t>="nom" </a:t>
            </a:r>
            <a:r>
              <a:rPr lang="fr-FR" sz="2400" dirty="0" smtClean="0">
                <a:solidFill>
                  <a:srgbClr val="FF0000"/>
                </a:solidFill>
              </a:rPr>
              <a:t>SIZE</a:t>
            </a:r>
            <a:r>
              <a:rPr lang="fr-FR" sz="2400" dirty="0" smtClean="0"/>
              <a:t>=15    </a:t>
            </a:r>
          </a:p>
          <a:p>
            <a:pPr algn="just">
              <a:lnSpc>
                <a:spcPct val="90000"/>
              </a:lnSpc>
              <a:defRPr/>
            </a:pPr>
            <a:r>
              <a:rPr lang="fr-FR" sz="2400" dirty="0" smtClean="0">
                <a:solidFill>
                  <a:srgbClr val="FF0000"/>
                </a:solidFill>
              </a:rPr>
              <a:t>                       MAXLENGTH=</a:t>
            </a:r>
            <a:r>
              <a:rPr lang="fr-FR" sz="2400" dirty="0" smtClean="0"/>
              <a:t>30&gt; &lt;BR&gt; &lt;BR&gt; </a:t>
            </a:r>
          </a:p>
          <a:p>
            <a:pPr algn="just">
              <a:lnSpc>
                <a:spcPct val="160000"/>
              </a:lnSpc>
              <a:defRPr/>
            </a:pPr>
            <a:r>
              <a:rPr lang="fr-FR" sz="2400" dirty="0" smtClean="0"/>
              <a:t>Votre prénom : &lt;INPUT </a:t>
            </a:r>
            <a:r>
              <a:rPr lang="fr-FR" sz="2400" dirty="0" smtClean="0">
                <a:solidFill>
                  <a:srgbClr val="FF0000"/>
                </a:solidFill>
              </a:rPr>
              <a:t>TYPE</a:t>
            </a:r>
            <a:r>
              <a:rPr lang="fr-FR" sz="2400" dirty="0" smtClean="0"/>
              <a:t>="</a:t>
            </a:r>
            <a:r>
              <a:rPr lang="fr-FR" sz="2400" dirty="0" err="1" smtClean="0"/>
              <a:t>text</a:t>
            </a:r>
            <a:r>
              <a:rPr lang="fr-FR" sz="2400" dirty="0" smtClean="0"/>
              <a:t>"  </a:t>
            </a:r>
            <a:r>
              <a:rPr lang="fr-FR" sz="2400" dirty="0" smtClean="0">
                <a:solidFill>
                  <a:srgbClr val="FF0000"/>
                </a:solidFill>
              </a:rPr>
              <a:t>NAME</a:t>
            </a:r>
            <a:r>
              <a:rPr lang="fr-FR" sz="2400" dirty="0" smtClean="0"/>
              <a:t>="</a:t>
            </a:r>
            <a:r>
              <a:rPr lang="fr-FR" sz="2400" dirty="0" err="1" smtClean="0"/>
              <a:t>prenom</a:t>
            </a:r>
            <a:r>
              <a:rPr lang="fr-FR" sz="2400" dirty="0" smtClean="0"/>
              <a:t>"  </a:t>
            </a:r>
          </a:p>
          <a:p>
            <a:pPr algn="just">
              <a:lnSpc>
                <a:spcPct val="160000"/>
              </a:lnSpc>
              <a:defRPr/>
            </a:pPr>
            <a:r>
              <a:rPr lang="fr-FR" sz="2400" dirty="0" smtClean="0">
                <a:solidFill>
                  <a:srgbClr val="FF0000"/>
                </a:solidFill>
              </a:rPr>
              <a:t>                              SIZE</a:t>
            </a:r>
            <a:r>
              <a:rPr lang="fr-FR" sz="2400" dirty="0" smtClean="0"/>
              <a:t>=15     </a:t>
            </a:r>
            <a:r>
              <a:rPr lang="fr-FR" sz="2400" dirty="0" smtClean="0">
                <a:solidFill>
                  <a:srgbClr val="FF0000"/>
                </a:solidFill>
              </a:rPr>
              <a:t>MAXLENGTH</a:t>
            </a:r>
            <a:r>
              <a:rPr lang="fr-FR" sz="2400" dirty="0" smtClean="0"/>
              <a:t>=30&gt;</a:t>
            </a:r>
          </a:p>
          <a:p>
            <a:pPr algn="just"/>
            <a:endParaRPr lang="fr-FR" sz="2400" b="1" dirty="0"/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170059" y="1382751"/>
            <a:ext cx="7858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 l="17577" t="37109" r="4785" b="16992"/>
          <a:stretch>
            <a:fillRect/>
          </a:stretch>
        </p:blipFill>
        <p:spPr bwMode="auto">
          <a:xfrm>
            <a:off x="2700685" y="3573030"/>
            <a:ext cx="6048672" cy="26420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Zone de texte : </a:t>
            </a:r>
            <a:r>
              <a:rPr lang="fr-FR" sz="4000" b="1" dirty="0" smtClean="0"/>
              <a:t>&lt;TEXTAREA</a:t>
            </a:r>
            <a:r>
              <a:rPr lang="fr-FR" sz="4000" dirty="0" smtClean="0"/>
              <a:t>&gt; 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52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88519" y="836712"/>
            <a:ext cx="4225038" cy="545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La balise  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&lt;TEXTAREA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&gt; permet de crée une zone de saisie de texte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Principaux attributs 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NAME, COLS, ROWS</a:t>
            </a:r>
          </a:p>
          <a:p>
            <a:pPr marL="457200" marR="0" lvl="1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COLS 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:  nombre de colonnes</a:t>
            </a:r>
          </a:p>
          <a:p>
            <a:pPr marL="457200" marR="0" lvl="1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ROWS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: nombre de lignes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fr-FR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  <a:hlinkClick r:id="rId4" action="ppaction://hlinkfile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 action="ppaction://hlinkfile"/>
              </a:rPr>
              <a:t>Exemple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fr-FR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Votre commentaire :</a:t>
            </a:r>
            <a:endParaRPr lang="fr-FR" sz="2000" i="1" dirty="0" smtClean="0">
              <a:latin typeface="+mn-lt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&lt;TEXTAREA NAME="comment"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FR" sz="2000" i="1" dirty="0" smtClean="0">
                <a:latin typeface="+mn-lt"/>
                <a:cs typeface="+mn-cs"/>
              </a:rPr>
              <a:t> </a:t>
            </a:r>
            <a:r>
              <a:rPr kumimoji="0" lang="fr-FR" sz="20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ROWS=5 COLS=40&gt;&lt;/TEXTAREA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 t="22830"/>
          <a:stretch>
            <a:fillRect/>
          </a:stretch>
        </p:blipFill>
        <p:spPr bwMode="auto">
          <a:xfrm>
            <a:off x="4932940" y="2071266"/>
            <a:ext cx="4572447" cy="395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40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libellés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53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71676" y="1412776"/>
            <a:ext cx="8713788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Cette zone de texte est bien jolie mais si votre visiteur tombe dessus, il ne sait pas ce qu'il doit écrire. C'est justement le rôle de la balise 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&lt;label&gt;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 :</a:t>
            </a:r>
            <a:b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ZoneTexte 9"/>
          <p:cNvSpPr txBox="1">
            <a:spLocks noChangeArrowheads="1"/>
          </p:cNvSpPr>
          <p:nvPr/>
        </p:nvSpPr>
        <p:spPr bwMode="auto">
          <a:xfrm>
            <a:off x="1435231" y="2548905"/>
            <a:ext cx="7929563" cy="8679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fr-FR" b="1" dirty="0" smtClean="0"/>
              <a:t>&lt;label&gt; </a:t>
            </a:r>
            <a:r>
              <a:rPr lang="fr-FR" dirty="0" smtClean="0"/>
              <a:t>Votre nom : </a:t>
            </a:r>
            <a:r>
              <a:rPr lang="fr-FR" b="1" dirty="0" smtClean="0"/>
              <a:t>&lt;/label&gt; &lt;</a:t>
            </a:r>
            <a:r>
              <a:rPr lang="fr-FR" dirty="0" smtClean="0"/>
              <a:t>INPUT </a:t>
            </a:r>
            <a:r>
              <a:rPr lang="fr-FR" dirty="0" smtClean="0">
                <a:solidFill>
                  <a:srgbClr val="FF0000"/>
                </a:solidFill>
              </a:rPr>
              <a:t>TYPE</a:t>
            </a:r>
            <a:r>
              <a:rPr lang="fr-FR" dirty="0" smtClean="0"/>
              <a:t>="</a:t>
            </a:r>
            <a:r>
              <a:rPr lang="fr-FR" dirty="0" err="1" smtClean="0"/>
              <a:t>text</a:t>
            </a:r>
            <a:r>
              <a:rPr lang="fr-FR" dirty="0" smtClean="0"/>
              <a:t>"  </a:t>
            </a:r>
            <a:r>
              <a:rPr lang="fr-FR" dirty="0" smtClean="0">
                <a:solidFill>
                  <a:srgbClr val="FF0000"/>
                </a:solidFill>
              </a:rPr>
              <a:t>NAME</a:t>
            </a:r>
            <a:r>
              <a:rPr lang="fr-FR" dirty="0" smtClean="0"/>
              <a:t>="nom" </a:t>
            </a:r>
            <a:r>
              <a:rPr lang="fr-FR" dirty="0" smtClean="0">
                <a:solidFill>
                  <a:srgbClr val="FF0000"/>
                </a:solidFill>
              </a:rPr>
              <a:t>SIZE</a:t>
            </a:r>
            <a:r>
              <a:rPr lang="fr-FR" dirty="0" smtClean="0"/>
              <a:t>=15    </a:t>
            </a:r>
          </a:p>
          <a:p>
            <a:pPr algn="just">
              <a:lnSpc>
                <a:spcPct val="90000"/>
              </a:lnSpc>
              <a:defRPr/>
            </a:pPr>
            <a:r>
              <a:rPr lang="fr-FR" dirty="0" smtClean="0">
                <a:solidFill>
                  <a:srgbClr val="FF0000"/>
                </a:solidFill>
              </a:rPr>
              <a:t>   MAXLENGTH=</a:t>
            </a:r>
            <a:r>
              <a:rPr lang="fr-FR" dirty="0" smtClean="0"/>
              <a:t>30&gt;</a:t>
            </a:r>
          </a:p>
          <a:p>
            <a:pPr algn="just"/>
            <a:endParaRPr lang="fr-FR" b="1" dirty="0"/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475857" y="2276886"/>
            <a:ext cx="7858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16515" y="3645029"/>
            <a:ext cx="799288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000" dirty="0" smtClean="0">
                <a:latin typeface="+mn-lt"/>
              </a:rPr>
              <a:t>Pour lier le label au champ, il faut lui donner un attribut for qui a la même valeur que l'id du champ</a:t>
            </a:r>
          </a:p>
          <a:p>
            <a:pPr>
              <a:buFont typeface="Wingdings" pitchFamily="2" charset="2"/>
              <a:buChar char="Ø"/>
            </a:pPr>
            <a:endParaRPr lang="fr-FR" dirty="0"/>
          </a:p>
        </p:txBody>
      </p:sp>
      <p:sp>
        <p:nvSpPr>
          <p:cNvPr id="15" name="ZoneTexte 9"/>
          <p:cNvSpPr txBox="1">
            <a:spLocks noChangeArrowheads="1"/>
          </p:cNvSpPr>
          <p:nvPr/>
        </p:nvSpPr>
        <p:spPr bwMode="auto">
          <a:xfrm>
            <a:off x="1403853" y="4793318"/>
            <a:ext cx="7929563" cy="8679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fr-FR" b="1" dirty="0" smtClean="0"/>
              <a:t>&lt;label </a:t>
            </a:r>
            <a:r>
              <a:rPr lang="fr-FR" b="1" dirty="0" smtClean="0">
                <a:solidFill>
                  <a:srgbClr val="FF0000"/>
                </a:solidFill>
              </a:rPr>
              <a:t>for</a:t>
            </a:r>
            <a:r>
              <a:rPr lang="fr-FR" dirty="0" smtClean="0"/>
              <a:t>="nom" </a:t>
            </a:r>
            <a:r>
              <a:rPr lang="fr-FR" b="1" dirty="0" smtClean="0"/>
              <a:t>&gt; </a:t>
            </a:r>
            <a:r>
              <a:rPr lang="fr-FR" dirty="0" smtClean="0"/>
              <a:t>Votre nom: </a:t>
            </a:r>
            <a:r>
              <a:rPr lang="fr-FR" b="1" dirty="0" smtClean="0"/>
              <a:t>&lt;/label&gt; &lt;</a:t>
            </a:r>
            <a:r>
              <a:rPr lang="fr-FR" dirty="0" smtClean="0"/>
              <a:t>INPUT </a:t>
            </a:r>
            <a:r>
              <a:rPr lang="fr-FR" dirty="0" smtClean="0">
                <a:solidFill>
                  <a:srgbClr val="FF0000"/>
                </a:solidFill>
              </a:rPr>
              <a:t>TYPE</a:t>
            </a:r>
            <a:r>
              <a:rPr lang="fr-FR" dirty="0" smtClean="0"/>
              <a:t>="</a:t>
            </a:r>
            <a:r>
              <a:rPr lang="fr-FR" dirty="0" err="1" smtClean="0"/>
              <a:t>text</a:t>
            </a:r>
            <a:r>
              <a:rPr lang="fr-FR" dirty="0" smtClean="0"/>
              <a:t>"  </a:t>
            </a:r>
            <a:r>
              <a:rPr lang="fr-FR" dirty="0" smtClean="0">
                <a:solidFill>
                  <a:srgbClr val="FF0000"/>
                </a:solidFill>
              </a:rPr>
              <a:t>NAME</a:t>
            </a:r>
            <a:r>
              <a:rPr lang="fr-FR" dirty="0" smtClean="0"/>
              <a:t>="nom"  </a:t>
            </a:r>
            <a:r>
              <a:rPr lang="fr-FR" dirty="0" smtClean="0">
                <a:solidFill>
                  <a:srgbClr val="FF0000"/>
                </a:solidFill>
              </a:rPr>
              <a:t>ID</a:t>
            </a:r>
            <a:r>
              <a:rPr lang="fr-FR" dirty="0" smtClean="0"/>
              <a:t>="nom"  </a:t>
            </a:r>
            <a:r>
              <a:rPr lang="fr-FR" dirty="0" smtClean="0">
                <a:solidFill>
                  <a:srgbClr val="FF0000"/>
                </a:solidFill>
              </a:rPr>
              <a:t>SIZE</a:t>
            </a:r>
            <a:r>
              <a:rPr lang="fr-FR" dirty="0" smtClean="0"/>
              <a:t>=15  </a:t>
            </a:r>
            <a:r>
              <a:rPr lang="fr-FR" dirty="0" smtClean="0">
                <a:solidFill>
                  <a:srgbClr val="FF0000"/>
                </a:solidFill>
              </a:rPr>
              <a:t>MAXLENGTH=</a:t>
            </a:r>
            <a:r>
              <a:rPr lang="fr-FR" dirty="0" smtClean="0"/>
              <a:t>30&gt;</a:t>
            </a:r>
          </a:p>
          <a:p>
            <a:pPr algn="just"/>
            <a:endParaRPr lang="fr-FR" b="1" dirty="0"/>
          </a:p>
        </p:txBody>
      </p:sp>
      <p:sp>
        <p:nvSpPr>
          <p:cNvPr id="23" name="ZoneTexte 22"/>
          <p:cNvSpPr txBox="1">
            <a:spLocks noChangeArrowheads="1"/>
          </p:cNvSpPr>
          <p:nvPr/>
        </p:nvSpPr>
        <p:spPr bwMode="auto">
          <a:xfrm>
            <a:off x="1404541" y="4581142"/>
            <a:ext cx="7858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Envoie des données d’un formulaire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54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95821" y="1340768"/>
            <a:ext cx="8229600" cy="2735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Pour envoyer le formulaire, il suffit de cliquer avec la souris sur  un bouton spécial créé par la balise &lt;INPUT&gt; </a:t>
            </a: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&lt;INPUT TYPE="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submit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" VALUE="Valider"&gt;</a:t>
            </a:r>
          </a:p>
          <a:p>
            <a:pPr marL="457200" marR="0" lvl="1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La valeur "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submit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" de l’attribut TYPE caractérise le bouton d’envoi</a:t>
            </a:r>
          </a:p>
          <a:p>
            <a:pPr marL="457200" marR="0" lvl="1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La valeur  "Valider" de l’attribut VA LUE définit le texte affiché sur le bouton d’envoi	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 l="17578" t="38086" r="6250" b="16992"/>
          <a:stretch>
            <a:fillRect/>
          </a:stretch>
        </p:blipFill>
        <p:spPr bwMode="auto">
          <a:xfrm>
            <a:off x="2115867" y="3880459"/>
            <a:ext cx="7200800" cy="2428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2" name="Groupe 11"/>
          <p:cNvGrpSpPr/>
          <p:nvPr/>
        </p:nvGrpSpPr>
        <p:grpSpPr>
          <a:xfrm>
            <a:off x="1323777" y="2780928"/>
            <a:ext cx="2088233" cy="3096344"/>
            <a:chOff x="683567" y="2780928"/>
            <a:chExt cx="2088233" cy="3096344"/>
          </a:xfrm>
        </p:grpSpPr>
        <p:sp>
          <p:nvSpPr>
            <p:cNvPr id="14" name="Ellipse 13"/>
            <p:cNvSpPr/>
            <p:nvPr/>
          </p:nvSpPr>
          <p:spPr>
            <a:xfrm>
              <a:off x="1331640" y="5589240"/>
              <a:ext cx="1440160" cy="288032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" name="Connecteur en angle 14"/>
            <p:cNvCxnSpPr/>
            <p:nvPr/>
          </p:nvCxnSpPr>
          <p:spPr>
            <a:xfrm rot="16200000" flipH="1">
              <a:off x="-324545" y="3789040"/>
              <a:ext cx="2808314" cy="7920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Effacer les données d’un formulaire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55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239837" y="1052736"/>
            <a:ext cx="82296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Après avoir rempli les données du formulaire, nous pouvons les effacer tous avec un bouton créé par la balise &lt;INPUT&gt; </a:t>
            </a:r>
          </a:p>
          <a:p>
            <a:pPr marL="457200" marR="0" lvl="1" indent="0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Avant l’envoi du formulaire</a:t>
            </a:r>
            <a:endParaRPr kumimoji="0" lang="fr-FR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&lt;INPUT TYPE="reset" VALUE="Effacer"&gt;</a:t>
            </a:r>
          </a:p>
          <a:p>
            <a:pPr marL="457200" marR="0" lvl="1" indent="0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La valeur "reset" de l’attribut TYPE caractérise le bouton de modification</a:t>
            </a:r>
          </a:p>
          <a:p>
            <a:pPr marL="457200" marR="0" lvl="1" indent="0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La valeur  " Effacer" de l’attribut VA LUE définit le texte affiché sur le bouton d’envoi	²</a:t>
            </a: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/>
          <a:srcRect l="17578" t="37109" r="4785" b="16992"/>
          <a:stretch>
            <a:fillRect/>
          </a:stretch>
        </p:blipFill>
        <p:spPr bwMode="auto">
          <a:xfrm>
            <a:off x="1476549" y="4077072"/>
            <a:ext cx="7740352" cy="2500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2" name="Groupe 11"/>
          <p:cNvGrpSpPr/>
          <p:nvPr/>
        </p:nvGrpSpPr>
        <p:grpSpPr>
          <a:xfrm>
            <a:off x="1332540" y="2420888"/>
            <a:ext cx="2448273" cy="3744416"/>
            <a:chOff x="683567" y="2780928"/>
            <a:chExt cx="2088233" cy="3096344"/>
          </a:xfrm>
        </p:grpSpPr>
        <p:sp>
          <p:nvSpPr>
            <p:cNvPr id="14" name="Ellipse 13"/>
            <p:cNvSpPr/>
            <p:nvPr/>
          </p:nvSpPr>
          <p:spPr>
            <a:xfrm>
              <a:off x="1331640" y="5589240"/>
              <a:ext cx="1440160" cy="288032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" name="Connecteur en angle 14"/>
            <p:cNvCxnSpPr/>
            <p:nvPr/>
          </p:nvCxnSpPr>
          <p:spPr>
            <a:xfrm rot="16200000" flipH="1">
              <a:off x="-324545" y="3789040"/>
              <a:ext cx="2808314" cy="79208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Saisie d’un mot de passe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56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02964" y="1268413"/>
            <a:ext cx="8926513" cy="324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L’attribut TYPE avec la valeur "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password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" permet de masquer un champs lors </a:t>
            </a:r>
          </a:p>
          <a:p>
            <a:pPr marL="0" marR="0" lvl="0" indent="0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sz="2000" dirty="0" smtClean="0">
                <a:latin typeface="+mn-lt"/>
                <a:cs typeface="+mn-cs"/>
              </a:rPr>
              <a:t>    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 la saisie, ses caractères sont remplacés par des points ou des étoiles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1437" t="40102" r="2235"/>
          <a:stretch>
            <a:fillRect/>
          </a:stretch>
        </p:blipFill>
        <p:spPr bwMode="auto">
          <a:xfrm>
            <a:off x="3169250" y="3645038"/>
            <a:ext cx="6143626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ZoneTexte 9"/>
          <p:cNvSpPr txBox="1">
            <a:spLocks noChangeArrowheads="1"/>
          </p:cNvSpPr>
          <p:nvPr/>
        </p:nvSpPr>
        <p:spPr bwMode="auto">
          <a:xfrm>
            <a:off x="1153020" y="2505670"/>
            <a:ext cx="7816925" cy="923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fr-FR" b="1" dirty="0" smtClean="0"/>
              <a:t>&lt;label </a:t>
            </a:r>
            <a:r>
              <a:rPr lang="fr-FR" b="1" dirty="0" smtClean="0">
                <a:solidFill>
                  <a:srgbClr val="FF0000"/>
                </a:solidFill>
              </a:rPr>
              <a:t>for</a:t>
            </a:r>
            <a:r>
              <a:rPr lang="fr-FR" dirty="0" smtClean="0"/>
              <a:t>="</a:t>
            </a:r>
            <a:r>
              <a:rPr lang="fr-FR" dirty="0" err="1" smtClean="0"/>
              <a:t>passwd</a:t>
            </a:r>
            <a:r>
              <a:rPr lang="fr-FR" dirty="0" smtClean="0"/>
              <a:t>" </a:t>
            </a:r>
            <a:r>
              <a:rPr lang="fr-FR" b="1" dirty="0" smtClean="0"/>
              <a:t>&gt; </a:t>
            </a:r>
            <a:r>
              <a:rPr lang="fr-FR" dirty="0" smtClean="0"/>
              <a:t>Votre mot de passe: </a:t>
            </a:r>
            <a:r>
              <a:rPr lang="fr-FR" b="1" dirty="0" smtClean="0"/>
              <a:t>&lt;/label&gt; </a:t>
            </a:r>
            <a:r>
              <a:rPr lang="fr-FR" dirty="0" smtClean="0"/>
              <a:t>:&lt;INPUT  TYPE ="</a:t>
            </a:r>
            <a:r>
              <a:rPr lang="fr-FR" dirty="0" err="1" smtClean="0"/>
              <a:t>password</a:t>
            </a:r>
            <a:r>
              <a:rPr lang="fr-FR" dirty="0" smtClean="0"/>
              <a:t>" NAME="</a:t>
            </a:r>
            <a:r>
              <a:rPr lang="fr-FR" dirty="0" err="1" smtClean="0"/>
              <a:t>passwd</a:t>
            </a:r>
            <a:r>
              <a:rPr lang="fr-FR" dirty="0" smtClean="0"/>
              <a:t>"  ID ="</a:t>
            </a:r>
            <a:r>
              <a:rPr lang="fr-FR" dirty="0" err="1" smtClean="0"/>
              <a:t>passwd</a:t>
            </a:r>
            <a:r>
              <a:rPr lang="fr-FR" dirty="0" smtClean="0"/>
              <a:t>"  SIZE=15 MAXLENGTH=30&gt;</a:t>
            </a:r>
          </a:p>
          <a:p>
            <a:pPr algn="just"/>
            <a:endParaRPr lang="fr-FR" b="1" dirty="0"/>
          </a:p>
        </p:txBody>
      </p:sp>
      <p:grpSp>
        <p:nvGrpSpPr>
          <p:cNvPr id="14" name="Groupe 13"/>
          <p:cNvGrpSpPr/>
          <p:nvPr/>
        </p:nvGrpSpPr>
        <p:grpSpPr>
          <a:xfrm>
            <a:off x="2233141" y="3284983"/>
            <a:ext cx="4608512" cy="1584176"/>
            <a:chOff x="1619672" y="2731076"/>
            <a:chExt cx="4608512" cy="1706036"/>
          </a:xfrm>
        </p:grpSpPr>
        <p:cxnSp>
          <p:nvCxnSpPr>
            <p:cNvPr id="15" name="Connecteur en arc 14"/>
            <p:cNvCxnSpPr/>
            <p:nvPr/>
          </p:nvCxnSpPr>
          <p:spPr>
            <a:xfrm rot="16200000" flipH="1">
              <a:off x="1198702" y="3152046"/>
              <a:ext cx="1490011" cy="64807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2267744" y="3861048"/>
              <a:ext cx="3960440" cy="576064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éléments d’option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57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16508" y="1268413"/>
            <a:ext cx="8926513" cy="324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Ce sont des éléments qui demandent au visiteur de faire un choix parmi une liste de possibilités. On trouve :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Ø"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 zones d'options ; </a:t>
            </a:r>
            <a:b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Ø"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 cases à cocher ;</a:t>
            </a:r>
            <a:b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>
              <a:spcBef>
                <a:spcPct val="20000"/>
              </a:spcBef>
              <a:buFont typeface="Wingdings" pitchFamily="2" charset="2"/>
              <a:buChar char="Ø"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 listes déroulantes.</a:t>
            </a:r>
          </a:p>
          <a:p>
            <a:pPr marL="0" marR="0" lvl="0" indent="0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Formulaire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58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72500" y="1052736"/>
            <a:ext cx="8820149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Notation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&lt;INPUT TYPE ="radio" NAME ="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nom_radio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"  VALUE="valeur1"&gt;  </a:t>
            </a: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FR" sz="2000" dirty="0" smtClean="0">
                <a:latin typeface="Arial" pitchFamily="34" charset="0"/>
                <a:cs typeface="Arial" pitchFamily="34" charset="0"/>
              </a:rPr>
              <a:t>                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texte du bouton1 </a:t>
            </a: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&lt;INPUT TYPE ="radio" NAME =" 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nom_radio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" VALUE="valeur2"&gt;  </a:t>
            </a: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fr-FR" sz="2000" dirty="0" smtClean="0">
                <a:latin typeface="Arial" pitchFamily="34" charset="0"/>
                <a:cs typeface="Arial" pitchFamily="34" charset="0"/>
              </a:rPr>
              <a:t>                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texte du bouton2</a:t>
            </a: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6000"/>
              <a:buFont typeface="Wingdings" pitchFamily="2" charset="2"/>
              <a:buChar char="@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La valeur de l’attribut NAME est commune à  toutes les zones</a:t>
            </a: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1814" t="34782" r="1912" b="6253"/>
          <a:stretch>
            <a:fillRect/>
          </a:stretch>
        </p:blipFill>
        <p:spPr bwMode="auto">
          <a:xfrm>
            <a:off x="2305149" y="4365104"/>
            <a:ext cx="6429375" cy="2286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sp>
        <p:nvSpPr>
          <p:cNvPr id="12" name="ZoneTexte 9"/>
          <p:cNvSpPr txBox="1">
            <a:spLocks noChangeArrowheads="1"/>
          </p:cNvSpPr>
          <p:nvPr/>
        </p:nvSpPr>
        <p:spPr bwMode="auto">
          <a:xfrm>
            <a:off x="1081012" y="3212977"/>
            <a:ext cx="7816925" cy="8835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None/>
              <a:defRPr/>
            </a:pPr>
            <a:endParaRPr lang="fr-FR" sz="1600" b="1" dirty="0" smtClean="0"/>
          </a:p>
          <a:p>
            <a:pPr>
              <a:lnSpc>
                <a:spcPct val="80000"/>
              </a:lnSpc>
              <a:buNone/>
              <a:defRPr/>
            </a:pPr>
            <a:r>
              <a:rPr lang="fr-FR" sz="1600" b="1" dirty="0" smtClean="0"/>
              <a:t> </a:t>
            </a:r>
            <a:r>
              <a:rPr lang="fr-FR" sz="1600" dirty="0" smtClean="0"/>
              <a:t>Votre sexe : 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&lt;INPUT TYPE ="radio" NAME =" sexe"  ID="Homme"</a:t>
            </a:r>
            <a:r>
              <a:rPr lang="fr-FR" sz="1600" dirty="0" smtClean="0"/>
              <a:t>  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VALUE="Homme"&gt;  Homme   &lt;INPUT TYPE ="radio" NAME =" sexe"  ID="Femme" VALUE="Femme"&gt; Femme</a:t>
            </a:r>
            <a:endParaRPr lang="fr-FR" b="1" dirty="0"/>
          </a:p>
        </p:txBody>
      </p:sp>
      <p:sp>
        <p:nvSpPr>
          <p:cNvPr id="14" name="ZoneTexte 13"/>
          <p:cNvSpPr txBox="1">
            <a:spLocks noChangeArrowheads="1"/>
          </p:cNvSpPr>
          <p:nvPr/>
        </p:nvSpPr>
        <p:spPr bwMode="auto">
          <a:xfrm>
            <a:off x="1081013" y="2924958"/>
            <a:ext cx="78581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000" b="1" i="1" dirty="0"/>
              <a:t>HTML</a:t>
            </a:r>
          </a:p>
        </p:txBody>
      </p:sp>
      <p:cxnSp>
        <p:nvCxnSpPr>
          <p:cNvPr id="15" name="Connecteur en arc 14"/>
          <p:cNvCxnSpPr/>
          <p:nvPr/>
        </p:nvCxnSpPr>
        <p:spPr>
          <a:xfrm rot="16200000" flipH="1">
            <a:off x="1189025" y="4689140"/>
            <a:ext cx="1440160" cy="504056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zone d’option : CHEKED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59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81900" y="1196752"/>
            <a:ext cx="8991600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L’attribut CHECKED permet de cocher par défaut l’un des boutons</a:t>
            </a: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&lt;INPUT TYPE ="radio" NAME ="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nom_radio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" VALUE="valeur1" CHECKED&gt; texte du bouton1 </a:t>
            </a: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&lt;INPUT TYPE ="radio" NAME =" 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nom_radio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" VALUE="valeur2"&gt; texte du bouton2</a:t>
            </a:r>
            <a:endParaRPr kumimoji="0" lang="fr-FR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Exemple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1784" t="33421" r="4861" b="6895"/>
          <a:stretch>
            <a:fillRect/>
          </a:stretch>
        </p:blipFill>
        <p:spPr bwMode="auto">
          <a:xfrm>
            <a:off x="2196629" y="3429471"/>
            <a:ext cx="684076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Espace réservé du numéro de diapositive 3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F47F30-0714-495A-9E22-8287CC3D033A}" type="slidenum">
              <a:rPr lang="fr-FR" smtClean="0"/>
              <a:pPr/>
              <a:t>6</a:t>
            </a:fld>
            <a:endParaRPr lang="fr-FR" smtClean="0"/>
          </a:p>
        </p:txBody>
      </p:sp>
      <p:grpSp>
        <p:nvGrpSpPr>
          <p:cNvPr id="2" name="Groupe 11"/>
          <p:cNvGrpSpPr>
            <a:grpSpLocks/>
          </p:cNvGrpSpPr>
          <p:nvPr/>
        </p:nvGrpSpPr>
        <p:grpSpPr bwMode="auto">
          <a:xfrm>
            <a:off x="1521966" y="3429008"/>
            <a:ext cx="1898799" cy="1071563"/>
            <a:chOff x="857224" y="2714620"/>
            <a:chExt cx="1785950" cy="1071570"/>
          </a:xfrm>
        </p:grpSpPr>
        <p:pic>
          <p:nvPicPr>
            <p:cNvPr id="5154" name="Image 7" descr="serveur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4480" y="2714620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55" name="Image 8" descr="serveur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85852" y="2786058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56" name="Image 9" descr="serveur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7224" y="2857496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à coins arrondis 10"/>
          <p:cNvSpPr/>
          <p:nvPr/>
        </p:nvSpPr>
        <p:spPr>
          <a:xfrm>
            <a:off x="2202588" y="1268760"/>
            <a:ext cx="5696436" cy="5000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Les pages sont enregistrées sur un </a:t>
            </a:r>
            <a:r>
              <a:rPr lang="fr-FR" b="1" dirty="0"/>
              <a:t>serveur</a:t>
            </a:r>
            <a:r>
              <a:rPr lang="fr-FR" dirty="0"/>
              <a:t>.</a:t>
            </a:r>
          </a:p>
        </p:txBody>
      </p:sp>
      <p:sp>
        <p:nvSpPr>
          <p:cNvPr id="5127" name="ZoneTexte 12"/>
          <p:cNvSpPr txBox="1">
            <a:spLocks noChangeArrowheads="1"/>
          </p:cNvSpPr>
          <p:nvPr/>
        </p:nvSpPr>
        <p:spPr bwMode="auto">
          <a:xfrm>
            <a:off x="1662044" y="3071828"/>
            <a:ext cx="182284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u="sng" dirty="0"/>
              <a:t>Serveur</a:t>
            </a:r>
          </a:p>
        </p:txBody>
      </p:sp>
      <p:grpSp>
        <p:nvGrpSpPr>
          <p:cNvPr id="3" name="Groupe 23"/>
          <p:cNvGrpSpPr>
            <a:grpSpLocks/>
          </p:cNvGrpSpPr>
          <p:nvPr/>
        </p:nvGrpSpPr>
        <p:grpSpPr bwMode="auto">
          <a:xfrm>
            <a:off x="1586093" y="4857750"/>
            <a:ext cx="2050703" cy="857250"/>
            <a:chOff x="500034" y="4857760"/>
            <a:chExt cx="1928826" cy="857256"/>
          </a:xfrm>
        </p:grpSpPr>
        <p:pic>
          <p:nvPicPr>
            <p:cNvPr id="5149" name="Image 13" descr="view_pag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348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50" name="Image 14" descr="view_pag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4414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51" name="Image 15" descr="view_pag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4480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52" name="ZoneTexte 16"/>
            <p:cNvSpPr txBox="1">
              <a:spLocks noChangeArrowheads="1"/>
            </p:cNvSpPr>
            <p:nvPr/>
          </p:nvSpPr>
          <p:spPr bwMode="auto">
            <a:xfrm>
              <a:off x="571472" y="4857760"/>
              <a:ext cx="17145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/>
                <a:t>Mon site web</a:t>
              </a:r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500034" y="4857760"/>
              <a:ext cx="1928826" cy="8572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25" name="Flèche vers le haut 24"/>
          <p:cNvSpPr/>
          <p:nvPr/>
        </p:nvSpPr>
        <p:spPr>
          <a:xfrm>
            <a:off x="2433390" y="4500563"/>
            <a:ext cx="227856" cy="2857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6" name="Rectangle à coins arrondis 25"/>
          <p:cNvSpPr/>
          <p:nvPr/>
        </p:nvSpPr>
        <p:spPr>
          <a:xfrm>
            <a:off x="3569742" y="2204878"/>
            <a:ext cx="5696396" cy="164306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r-FR" sz="2000" i="1" dirty="0"/>
              <a:t>C’est un ordinateur (souvent très gros)</a:t>
            </a:r>
          </a:p>
          <a:p>
            <a:pPr algn="ctr">
              <a:defRPr/>
            </a:pPr>
            <a:r>
              <a:rPr lang="fr-FR" sz="2000" i="1" dirty="0"/>
              <a:t>accessible par n’importe quel internaute.</a:t>
            </a:r>
          </a:p>
          <a:p>
            <a:pPr algn="ctr">
              <a:defRPr/>
            </a:pPr>
            <a:r>
              <a:rPr lang="fr-FR" sz="2000" i="1" dirty="0" smtClean="0"/>
              <a:t>Ils se trouve </a:t>
            </a:r>
            <a:r>
              <a:rPr lang="fr-FR" sz="2000" i="1" dirty="0"/>
              <a:t>généralement chez les fournisseurs d’accès.</a:t>
            </a:r>
          </a:p>
          <a:p>
            <a:pPr algn="ctr">
              <a:defRPr/>
            </a:pPr>
            <a:r>
              <a:rPr lang="fr-FR" sz="2000" b="1" i="1" dirty="0"/>
              <a:t>C’est lui qui contient tout votre site web</a:t>
            </a:r>
          </a:p>
        </p:txBody>
      </p:sp>
      <p:pic>
        <p:nvPicPr>
          <p:cNvPr id="5140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7125" y="4286250"/>
            <a:ext cx="3797598" cy="2381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" name="Rectangle 29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-5392" y="-27384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8463" y="3244959"/>
            <a:ext cx="4968875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Le fonctionnement du WEB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35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 fonctionnement du WEB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7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cases à cocher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60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110927" y="1125538"/>
            <a:ext cx="871855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Notation :</a:t>
            </a:r>
          </a:p>
          <a:p>
            <a:pPr marL="457200" marR="0" lvl="1" indent="0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&lt;INPUT TYPE ="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checkbox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 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NAME ="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nom_cases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"  VALUE="valeur1"&gt;  texte case1</a:t>
            </a:r>
          </a:p>
          <a:p>
            <a:pPr marL="457200" marR="0" lvl="1" indent="0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&lt;INPUT TYPE ="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checkbox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" NAME ="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nom_cases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"  VALUE=" valeur2"&gt;  texte case2</a:t>
            </a:r>
          </a:p>
          <a:p>
            <a:pPr marL="457200" marR="0" lvl="1" indent="0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&lt;INPUT TYPE ="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checkbox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 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NAME =" 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nom_cases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"  VALUE=" valeur3"&gt; texte case3</a:t>
            </a:r>
            <a:endParaRPr kumimoji="0" lang="fr-FR" sz="16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459" t="25182" r="4771" b="4466"/>
          <a:stretch>
            <a:fillRect/>
          </a:stretch>
        </p:blipFill>
        <p:spPr bwMode="auto">
          <a:xfrm>
            <a:off x="1620565" y="3212976"/>
            <a:ext cx="734481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zones à cocher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61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254745" y="1125539"/>
            <a:ext cx="5694412" cy="273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Sélectionner un élément dans une liste</a:t>
            </a:r>
          </a:p>
          <a:p>
            <a:pPr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Cocher avec la souris</a:t>
            </a:r>
          </a:p>
          <a:p>
            <a:pPr marL="0" marR="0" lvl="0" indent="0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Possibilité de cocher plusieurs </a:t>
            </a:r>
          </a:p>
          <a:p>
            <a:pPr marL="0" marR="0" lvl="0" indent="0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sz="2000" dirty="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t>    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éléments</a:t>
            </a:r>
          </a:p>
          <a:p>
            <a:pPr marL="0" marR="0" lvl="0" indent="0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 clique sélectionne l’élément </a:t>
            </a:r>
          </a:p>
          <a:p>
            <a:pPr marL="0" marR="0" lvl="0" indent="0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 2 </a:t>
            </a:r>
            <a:r>
              <a:rPr kumimoji="0" lang="fr-F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ème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clique annule la sélection</a:t>
            </a:r>
          </a:p>
          <a:p>
            <a:pPr marL="0" marR="0" lvl="0" indent="0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t="25751"/>
          <a:stretch>
            <a:fillRect/>
          </a:stretch>
        </p:blipFill>
        <p:spPr bwMode="auto">
          <a:xfrm>
            <a:off x="5365749" y="1857375"/>
            <a:ext cx="4391720" cy="3875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listes déroulantes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62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53021" y="1340768"/>
            <a:ext cx="7772400" cy="47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24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Balise  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&lt;SELECT&gt;</a:t>
            </a:r>
          </a:p>
          <a:p>
            <a:pPr marL="457200" marR="0" lvl="1" indent="0" defTabSz="914400" rtl="0" eaLnBrk="1" fontAlgn="base" latinLnBrk="0" hangingPunct="1">
              <a:lnSpc>
                <a:spcPct val="24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Principaux attributs : NAME, SIZE, MULTIPLE</a:t>
            </a:r>
          </a:p>
          <a:p>
            <a:pPr marL="0" marR="0" lvl="0" indent="0" defTabSz="914400" rtl="0" eaLnBrk="1" fontAlgn="base" latinLnBrk="0" hangingPunct="1">
              <a:lnSpc>
                <a:spcPct val="24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Sélectionner un élément dans un menu</a:t>
            </a:r>
          </a:p>
          <a:p>
            <a:pPr marL="457200" marR="0" lvl="1" indent="0" defTabSz="914400" rtl="0" eaLnBrk="1" fontAlgn="base" latinLnBrk="0" hangingPunct="1">
              <a:lnSpc>
                <a:spcPct val="24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Sélection  avec la souris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listes déroulantes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63</a:t>
            </a:fld>
            <a:endParaRPr lang="fr-BE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081466" y="1619251"/>
            <a:ext cx="4142989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solidFill>
                  <a:schemeClr val="tx2"/>
                </a:solidFill>
                <a:hlinkClick r:id="rId4" action="ppaction://hlinkfile"/>
              </a:rPr>
              <a:t>Exemple</a:t>
            </a:r>
            <a:endParaRPr lang="fr-FR" dirty="0"/>
          </a:p>
          <a:p>
            <a:pPr lvl="1">
              <a:spcBef>
                <a:spcPct val="50000"/>
              </a:spcBef>
            </a:pPr>
            <a:r>
              <a:rPr lang="fr-FR" sz="1800" dirty="0" smtClean="0"/>
              <a:t>Ville(s</a:t>
            </a:r>
            <a:r>
              <a:rPr lang="fr-FR" sz="1800" dirty="0"/>
              <a:t>) visités </a:t>
            </a:r>
            <a:r>
              <a:rPr lang="fr-FR" dirty="0" smtClean="0"/>
              <a:t>:</a:t>
            </a:r>
            <a:endParaRPr lang="fr-FR" sz="1800" dirty="0"/>
          </a:p>
          <a:p>
            <a:pPr lvl="1">
              <a:spcBef>
                <a:spcPct val="50000"/>
              </a:spcBef>
            </a:pPr>
            <a:r>
              <a:rPr lang="fr-FR" sz="1800" dirty="0"/>
              <a:t>&lt;SELECT NAME="ville" &gt;</a:t>
            </a:r>
          </a:p>
          <a:p>
            <a:pPr lvl="1">
              <a:spcBef>
                <a:spcPct val="50000"/>
              </a:spcBef>
            </a:pPr>
            <a:r>
              <a:rPr lang="fr-FR" sz="1800" dirty="0"/>
              <a:t>&lt;OPTION VALUE="RA"&gt; Rabat</a:t>
            </a:r>
          </a:p>
          <a:p>
            <a:pPr lvl="1">
              <a:spcBef>
                <a:spcPct val="50000"/>
              </a:spcBef>
            </a:pPr>
            <a:r>
              <a:rPr lang="fr-FR" sz="1800" dirty="0"/>
              <a:t>&lt;OPTION VALUE="FE"&gt; Fès</a:t>
            </a:r>
          </a:p>
          <a:p>
            <a:pPr lvl="1">
              <a:spcBef>
                <a:spcPct val="50000"/>
              </a:spcBef>
            </a:pPr>
            <a:r>
              <a:rPr lang="fr-FR" sz="1800" dirty="0"/>
              <a:t>&lt;OPTION VALUE="MA"&gt; Marrakech</a:t>
            </a:r>
          </a:p>
          <a:p>
            <a:pPr lvl="1">
              <a:spcBef>
                <a:spcPct val="50000"/>
              </a:spcBef>
            </a:pPr>
            <a:r>
              <a:rPr lang="fr-FR" sz="1800" dirty="0"/>
              <a:t>&lt;OPTION VALUE="AG"&gt; Agadir</a:t>
            </a:r>
          </a:p>
          <a:p>
            <a:pPr lvl="1">
              <a:spcBef>
                <a:spcPct val="50000"/>
              </a:spcBef>
            </a:pPr>
            <a:r>
              <a:rPr lang="fr-FR" sz="1800" dirty="0"/>
              <a:t>&lt;OPTION VALUE="TA"&gt; Tanger</a:t>
            </a:r>
          </a:p>
          <a:p>
            <a:pPr lvl="1">
              <a:spcBef>
                <a:spcPct val="50000"/>
              </a:spcBef>
            </a:pPr>
            <a:r>
              <a:rPr lang="fr-FR" sz="1800" dirty="0"/>
              <a:t>&lt;/SELECT&gt;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 t="25079"/>
          <a:stretch>
            <a:fillRect/>
          </a:stretch>
        </p:blipFill>
        <p:spPr bwMode="auto">
          <a:xfrm>
            <a:off x="5545510" y="1556792"/>
            <a:ext cx="417634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listes déroulantes : attribut SIZE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64</a:t>
            </a:fld>
            <a:endParaRPr lang="fr-BE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048965" y="1052750"/>
            <a:ext cx="7772400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SIZE : indique le nombre de Lignes visibles du menu</a:t>
            </a:r>
          </a:p>
          <a:p>
            <a:pPr marL="457200" marR="0" lvl="1" indent="0" defTabSz="914400" rtl="0" eaLnBrk="1" fontAlgn="base" latinLnBrk="0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Si SIZE &lt; nb d’éléments du menu alors une barre de défilement apparaît </a:t>
            </a:r>
          </a:p>
          <a:p>
            <a:pPr marL="457200" marR="0" lvl="1" indent="0" defTabSz="914400" rtl="0" eaLnBrk="1" fontAlgn="base" latinLnBrk="0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Exemple 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t="23622"/>
          <a:stretch>
            <a:fillRect/>
          </a:stretch>
        </p:blipFill>
        <p:spPr bwMode="auto">
          <a:xfrm>
            <a:off x="2556669" y="2995836"/>
            <a:ext cx="6480720" cy="3168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CA" sz="4000" dirty="0" smtClean="0"/>
              <a:t>&lt;FIELDSET&gt; et &lt;LEGEND&gt;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65</a:t>
            </a:fld>
            <a:endParaRPr lang="fr-BE"/>
          </a:p>
        </p:txBody>
      </p:sp>
      <p:sp>
        <p:nvSpPr>
          <p:cNvPr id="9" name="Espace réservé du contenu 19"/>
          <p:cNvSpPr txBox="1">
            <a:spLocks/>
          </p:cNvSpPr>
          <p:nvPr/>
        </p:nvSpPr>
        <p:spPr bwMode="auto">
          <a:xfrm>
            <a:off x="1044508" y="1340768"/>
            <a:ext cx="429888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r-CA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Ces deux balises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CA" sz="2300" dirty="0" smtClean="0">
                <a:latin typeface="+mn-lt"/>
                <a:cs typeface="+mn-cs"/>
              </a:rPr>
              <a:t>    </a:t>
            </a:r>
            <a:r>
              <a:rPr kumimoji="0" lang="fr-CA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permettent de  structurer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CA" sz="2300" dirty="0" smtClean="0">
                <a:latin typeface="+mn-lt"/>
                <a:cs typeface="+mn-cs"/>
              </a:rPr>
              <a:t>    </a:t>
            </a:r>
            <a:r>
              <a:rPr kumimoji="0" lang="fr-CA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 formulaires</a:t>
            </a:r>
            <a:r>
              <a:rPr kumimoji="0" lang="fr-CA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9990" y="4786328"/>
            <a:ext cx="5681206" cy="11715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680333" y="1714507"/>
            <a:ext cx="5005128" cy="2462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fr-CA" sz="1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fieldset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eaLnBrk="0" hangingPunct="0"/>
            <a:r>
              <a:rPr lang="fr-CA" sz="1400" dirty="0">
                <a:latin typeface="Courier New" pitchFamily="49" charset="0"/>
                <a:cs typeface="Courier New" pitchFamily="49" charset="0"/>
              </a:rPr>
              <a:t>	&lt;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legend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&gt;Informations personnelles&lt;/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legend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eaLnBrk="0" hangingPunct="0"/>
            <a:r>
              <a:rPr lang="fr-CA" sz="1400" dirty="0">
                <a:latin typeface="Courier New" pitchFamily="49" charset="0"/>
                <a:cs typeface="Courier New" pitchFamily="49" charset="0"/>
              </a:rPr>
              <a:t>	Nom :&lt;input type='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'&gt;</a:t>
            </a:r>
          </a:p>
          <a:p>
            <a:pPr eaLnBrk="0" hangingPunct="0"/>
            <a:r>
              <a:rPr lang="fr-CA" sz="1400" dirty="0">
                <a:latin typeface="Courier New" pitchFamily="49" charset="0"/>
                <a:cs typeface="Courier New" pitchFamily="49" charset="0"/>
              </a:rPr>
              <a:t>	Prénom :&lt;input type='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'&gt;</a:t>
            </a:r>
          </a:p>
          <a:p>
            <a:pPr eaLnBrk="0" hangingPunct="0"/>
            <a:r>
              <a:rPr lang="fr-CA" sz="1400" dirty="0">
                <a:latin typeface="Courier New" pitchFamily="49" charset="0"/>
                <a:cs typeface="Courier New" pitchFamily="49" charset="0"/>
              </a:rPr>
              <a:t>&lt;/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fieldset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eaLnBrk="0" hangingPunct="0"/>
            <a:r>
              <a:rPr lang="fr-CA" sz="1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fieldset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eaLnBrk="0" hangingPunct="0"/>
            <a:r>
              <a:rPr lang="fr-CA" sz="1400" dirty="0">
                <a:latin typeface="Courier New" pitchFamily="49" charset="0"/>
                <a:cs typeface="Courier New" pitchFamily="49" charset="0"/>
              </a:rPr>
              <a:t>	&lt;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legend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&gt;Favoris&lt;/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legend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eaLnBrk="0" hangingPunct="0"/>
            <a:r>
              <a:rPr lang="fr-CA" sz="1400" dirty="0">
                <a:latin typeface="Courier New" pitchFamily="49" charset="0"/>
                <a:cs typeface="Courier New" pitchFamily="49" charset="0"/>
              </a:rPr>
              <a:t>	Auteur favori :&lt;input type='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'&gt;</a:t>
            </a:r>
          </a:p>
          <a:p>
            <a:pPr eaLnBrk="0" hangingPunct="0"/>
            <a:r>
              <a:rPr lang="fr-CA" sz="1400" dirty="0">
                <a:latin typeface="Courier New" pitchFamily="49" charset="0"/>
                <a:cs typeface="Courier New" pitchFamily="49" charset="0"/>
              </a:rPr>
              <a:t>	Livre favori :&lt;input type='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text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'&gt;</a:t>
            </a:r>
          </a:p>
          <a:p>
            <a:pPr eaLnBrk="0" hangingPunct="0"/>
            <a:r>
              <a:rPr lang="fr-CA" sz="1400" dirty="0">
                <a:latin typeface="Courier New" pitchFamily="49" charset="0"/>
                <a:cs typeface="Courier New" pitchFamily="49" charset="0"/>
              </a:rPr>
              <a:t>&lt;/</a:t>
            </a:r>
            <a:r>
              <a:rPr lang="fr-CA" sz="1400" dirty="0" err="1">
                <a:latin typeface="Courier New" pitchFamily="49" charset="0"/>
                <a:cs typeface="Courier New" pitchFamily="49" charset="0"/>
              </a:rPr>
              <a:t>fieldset</a:t>
            </a:r>
            <a:r>
              <a:rPr lang="fr-CA" sz="1400" dirty="0">
                <a:latin typeface="Courier New" pitchFamily="49" charset="0"/>
                <a:cs typeface="Courier New" pitchFamily="49" charset="0"/>
              </a:rPr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fr-FR" sz="4000" dirty="0" smtClean="0"/>
              <a:t>Exercice d’application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Formulaire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66</a:t>
            </a:fld>
            <a:endParaRPr lang="fr-BE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1999" y="1916832"/>
            <a:ext cx="7245350" cy="4260602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1" name="ZoneTexte 10"/>
          <p:cNvSpPr txBox="1"/>
          <p:nvPr/>
        </p:nvSpPr>
        <p:spPr>
          <a:xfrm>
            <a:off x="1476549" y="836726"/>
            <a:ext cx="734481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+mn-lt"/>
                <a:cs typeface="Courier New" pitchFamily="49" charset="0"/>
              </a:rPr>
              <a:t>Réaliser le formulaire ci-dessous :</a:t>
            </a:r>
          </a:p>
          <a:p>
            <a:pPr>
              <a:buFontTx/>
              <a:buChar char="-"/>
            </a:pPr>
            <a:r>
              <a:rPr lang="fr-FR" sz="2400" dirty="0" smtClean="0">
                <a:latin typeface="+mn-lt"/>
                <a:cs typeface="Courier New" pitchFamily="49" charset="0"/>
              </a:rPr>
              <a:t> Les zones de saisies sont obligatoires</a:t>
            </a:r>
            <a:endParaRPr lang="fr-FR" sz="2400" dirty="0">
              <a:latin typeface="+mn-lt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Les grandes nouveautés HTML5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b="1" dirty="0" smtClean="0">
                <a:solidFill>
                  <a:schemeClr val="bg1"/>
                </a:solidFill>
              </a:rPr>
              <a:t>Les grandes nouveautés HTML 5</a:t>
            </a:r>
          </a:p>
          <a:p>
            <a:pPr marL="0" lvl="1" fontAlgn="auto">
              <a:spcAft>
                <a:spcPts val="0"/>
              </a:spcAft>
              <a:defRPr/>
            </a:pPr>
            <a:endParaRPr lang="fr-FR" b="1" dirty="0" smtClean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67</a:t>
            </a:fld>
            <a:endParaRPr lang="fr-BE"/>
          </a:p>
        </p:txBody>
      </p:sp>
      <p:sp>
        <p:nvSpPr>
          <p:cNvPr id="11" name="Sous-titre 7"/>
          <p:cNvSpPr txBox="1">
            <a:spLocks/>
          </p:cNvSpPr>
          <p:nvPr/>
        </p:nvSpPr>
        <p:spPr>
          <a:xfrm>
            <a:off x="1262490" y="981077"/>
            <a:ext cx="8305769" cy="579596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Une gestion des </a:t>
            </a:r>
            <a:r>
              <a:rPr lang="fr-FR" dirty="0" smtClean="0">
                <a:solidFill>
                  <a:srgbClr val="C00000"/>
                </a:solidFill>
              </a:rPr>
              <a:t>formulaires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plus poussée</a:t>
            </a:r>
          </a:p>
          <a:p>
            <a:pPr marL="342900" lvl="1" indent="-342900" algn="l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nouvelles balises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sémantiques </a:t>
            </a:r>
            <a:r>
              <a:rPr lang="fr-FR" b="1" dirty="0" smtClean="0">
                <a:solidFill>
                  <a:schemeClr val="tx1"/>
                </a:solidFill>
              </a:rPr>
              <a:t>(</a:t>
            </a:r>
            <a:r>
              <a:rPr lang="fr-FR" b="1" dirty="0" smtClean="0">
                <a:solidFill>
                  <a:srgbClr val="C00000"/>
                </a:solidFill>
              </a:rPr>
              <a:t>&lt;header&gt;</a:t>
            </a:r>
            <a:r>
              <a:rPr lang="fr-FR" b="1" dirty="0" smtClean="0">
                <a:solidFill>
                  <a:schemeClr val="tx1"/>
                </a:solidFill>
              </a:rPr>
              <a:t>,</a:t>
            </a:r>
            <a:r>
              <a:rPr lang="fr-FR" b="1" dirty="0" smtClean="0">
                <a:solidFill>
                  <a:srgbClr val="C00000"/>
                </a:solidFill>
              </a:rPr>
              <a:t> &lt;</a:t>
            </a:r>
            <a:r>
              <a:rPr lang="fr-FR" b="1" dirty="0" err="1" smtClean="0">
                <a:solidFill>
                  <a:srgbClr val="C00000"/>
                </a:solidFill>
              </a:rPr>
              <a:t>footer</a:t>
            </a:r>
            <a:r>
              <a:rPr lang="fr-FR" b="1" dirty="0" smtClean="0">
                <a:solidFill>
                  <a:srgbClr val="C00000"/>
                </a:solidFill>
              </a:rPr>
              <a:t>&gt;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…)</a:t>
            </a:r>
          </a:p>
          <a:p>
            <a:pPr marL="342900" lvl="1" indent="-342900" algn="l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balises 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multimédias </a:t>
            </a:r>
            <a:r>
              <a:rPr lang="fr-FR" b="1" dirty="0">
                <a:solidFill>
                  <a:schemeClr val="tx1"/>
                </a:solidFill>
              </a:rPr>
              <a:t>(</a:t>
            </a:r>
            <a:r>
              <a:rPr lang="fr-FR" b="1" dirty="0">
                <a:solidFill>
                  <a:srgbClr val="C00000"/>
                </a:solidFill>
              </a:rPr>
              <a:t>&lt;audio</a:t>
            </a:r>
            <a:r>
              <a:rPr lang="fr-FR" b="1" dirty="0" smtClean="0">
                <a:solidFill>
                  <a:srgbClr val="C00000"/>
                </a:solidFill>
              </a:rPr>
              <a:t>&gt;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et</a:t>
            </a:r>
            <a:r>
              <a:rPr lang="fr-FR" b="1" dirty="0" smtClean="0">
                <a:solidFill>
                  <a:srgbClr val="C00000"/>
                </a:solidFill>
              </a:rPr>
              <a:t> </a:t>
            </a:r>
            <a:r>
              <a:rPr lang="fr-FR" b="1" dirty="0">
                <a:solidFill>
                  <a:srgbClr val="C00000"/>
                </a:solidFill>
              </a:rPr>
              <a:t>&lt;</a:t>
            </a:r>
            <a:r>
              <a:rPr lang="fr-FR" b="1" dirty="0" smtClean="0">
                <a:solidFill>
                  <a:srgbClr val="C00000"/>
                </a:solidFill>
              </a:rPr>
              <a:t>vidéo</a:t>
            </a:r>
            <a:r>
              <a:rPr lang="fr-FR" b="1" dirty="0">
                <a:solidFill>
                  <a:srgbClr val="C00000"/>
                </a:solidFill>
              </a:rPr>
              <a:t>&gt;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1" algn="l" fontAlgn="auto">
              <a:lnSpc>
                <a:spcPct val="200000"/>
              </a:lnSpc>
              <a:spcAft>
                <a:spcPts val="0"/>
              </a:spcAft>
              <a:defRPr/>
            </a:pPr>
            <a:endParaRPr lang="fr-FR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1" algn="l" fontAlgn="auto">
              <a:spcAft>
                <a:spcPts val="0"/>
              </a:spcAft>
              <a:defRPr/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Formulaire : nouveau champs 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b="1" dirty="0" smtClean="0">
                <a:solidFill>
                  <a:schemeClr val="bg1"/>
                </a:solidFill>
              </a:rPr>
              <a:t>Les grandes nouveautés HTML 5</a:t>
            </a:r>
          </a:p>
          <a:p>
            <a:pPr marL="0" lvl="1" fontAlgn="auto">
              <a:spcAft>
                <a:spcPts val="0"/>
              </a:spcAft>
              <a:defRPr/>
            </a:pPr>
            <a:endParaRPr lang="fr-FR" b="1" dirty="0" smtClean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68</a:t>
            </a:fld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1260525" y="908720"/>
            <a:ext cx="8208912" cy="5775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  <a:tabLst>
                <a:tab pos="38100" algn="l"/>
                <a:tab pos="508000" algn="l"/>
                <a:tab pos="850900" algn="l"/>
              </a:tabLst>
            </a:pPr>
            <a:r>
              <a:rPr lang="fr-FR" sz="2800" b="1" dirty="0" smtClean="0">
                <a:solidFill>
                  <a:srgbClr val="C00000"/>
                </a:solidFill>
                <a:latin typeface="+mj-lt"/>
              </a:rPr>
              <a:t>email</a:t>
            </a:r>
            <a:r>
              <a:rPr lang="fr-FR" sz="2800" dirty="0" smtClean="0">
                <a:latin typeface="+mj-lt"/>
              </a:rPr>
              <a:t> : pour saisir une adresse E-mail</a:t>
            </a:r>
          </a:p>
          <a:p>
            <a:pPr>
              <a:buFont typeface="Wingdings" pitchFamily="2" charset="2"/>
              <a:buChar char="Ø"/>
              <a:tabLst>
                <a:tab pos="38100" algn="l"/>
                <a:tab pos="508000" algn="l"/>
                <a:tab pos="850900" algn="l"/>
              </a:tabLst>
            </a:pPr>
            <a:endParaRPr lang="en-US" altLang="zh-CN" sz="2800" dirty="0" smtClean="0">
              <a:solidFill>
                <a:srgbClr val="4D4D4D"/>
              </a:solidFill>
              <a:latin typeface="+mj-lt"/>
              <a:cs typeface="Arial" pitchFamily="34" charset="0"/>
            </a:endParaRPr>
          </a:p>
          <a:p>
            <a:pPr>
              <a:buFont typeface="Wingdings" pitchFamily="2" charset="2"/>
              <a:buChar char="Ø"/>
              <a:tabLst>
                <a:tab pos="38100" algn="l"/>
                <a:tab pos="508000" algn="l"/>
                <a:tab pos="850900" algn="l"/>
              </a:tabLst>
            </a:pPr>
            <a:r>
              <a:rPr lang="en-US" altLang="zh-CN" sz="2800" b="1" dirty="0" err="1" smtClean="0">
                <a:solidFill>
                  <a:srgbClr val="C00000"/>
                </a:solidFill>
                <a:latin typeface="+mj-lt"/>
                <a:cs typeface="Arial" pitchFamily="34" charset="0"/>
              </a:rPr>
              <a:t>url</a:t>
            </a:r>
            <a:r>
              <a:rPr lang="en-US" altLang="zh-CN" sz="28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: pour </a:t>
            </a:r>
            <a:r>
              <a:rPr lang="fr-FR" sz="2800" dirty="0" smtClean="0">
                <a:latin typeface="+mj-lt"/>
              </a:rPr>
              <a:t>saisir une adresse absolue</a:t>
            </a:r>
          </a:p>
          <a:p>
            <a:pPr>
              <a:buFont typeface="Wingdings" pitchFamily="2" charset="2"/>
              <a:buChar char="Ø"/>
              <a:tabLst>
                <a:tab pos="38100" algn="l"/>
                <a:tab pos="508000" algn="l"/>
                <a:tab pos="850900" algn="l"/>
              </a:tabLst>
            </a:pPr>
            <a:endParaRPr lang="en-US" altLang="zh-CN" sz="2800" b="1" dirty="0" smtClean="0">
              <a:solidFill>
                <a:srgbClr val="4D4D4D"/>
              </a:solidFill>
              <a:latin typeface="+mj-lt"/>
              <a:cs typeface="Arial" pitchFamily="34" charset="0"/>
            </a:endParaRPr>
          </a:p>
          <a:p>
            <a:pPr>
              <a:buFont typeface="Wingdings" pitchFamily="2" charset="2"/>
              <a:buChar char="Ø"/>
              <a:tabLst>
                <a:tab pos="38100" algn="l"/>
                <a:tab pos="508000" algn="l"/>
                <a:tab pos="850900" algn="l"/>
              </a:tabLst>
            </a:pPr>
            <a:r>
              <a:rPr lang="en-US" altLang="zh-CN" sz="2800" b="1" dirty="0" err="1" smtClean="0">
                <a:solidFill>
                  <a:srgbClr val="C00000"/>
                </a:solidFill>
                <a:latin typeface="+mj-lt"/>
                <a:cs typeface="Arial" pitchFamily="34" charset="0"/>
              </a:rPr>
              <a:t>tel</a:t>
            </a:r>
            <a:r>
              <a:rPr lang="en-US" altLang="zh-CN" sz="28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 : </a:t>
            </a:r>
            <a:r>
              <a:rPr lang="fr-FR" sz="2800" dirty="0" smtClean="0">
                <a:latin typeface="+mj-lt"/>
              </a:rPr>
              <a:t>Ce champ est dédié à la saisie de numéros  </a:t>
            </a:r>
          </a:p>
          <a:p>
            <a:pPr>
              <a:tabLst>
                <a:tab pos="38100" algn="l"/>
                <a:tab pos="508000" algn="l"/>
                <a:tab pos="850900" algn="l"/>
              </a:tabLst>
            </a:pPr>
            <a:r>
              <a:rPr lang="fr-FR" sz="2800" dirty="0" smtClean="0">
                <a:latin typeface="+mj-lt"/>
              </a:rPr>
              <a:t>   de téléphone</a:t>
            </a:r>
          </a:p>
          <a:p>
            <a:pPr>
              <a:tabLst>
                <a:tab pos="38100" algn="l"/>
                <a:tab pos="508000" algn="l"/>
                <a:tab pos="850900" algn="l"/>
              </a:tabLst>
            </a:pPr>
            <a:endParaRPr lang="en-US" altLang="zh-CN" sz="2800" dirty="0" smtClean="0">
              <a:latin typeface="+mj-lt"/>
              <a:cs typeface="Arial" pitchFamily="34" charset="0"/>
            </a:endParaRPr>
          </a:p>
          <a:p>
            <a:pPr>
              <a:lnSpc>
                <a:spcPts val="2600"/>
              </a:lnSpc>
              <a:buFont typeface="Wingdings" pitchFamily="2" charset="2"/>
              <a:buChar char="Ø"/>
              <a:tabLst>
                <a:tab pos="38100" algn="l"/>
                <a:tab pos="508000" algn="l"/>
                <a:tab pos="850900" algn="l"/>
              </a:tabLst>
            </a:pPr>
            <a:r>
              <a:rPr lang="en-US" altLang="zh-CN" sz="28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number</a:t>
            </a:r>
            <a:r>
              <a:rPr lang="en-US" altLang="zh-CN" sz="2800" dirty="0" smtClean="0">
                <a:latin typeface="+mj-lt"/>
                <a:cs typeface="Arial" pitchFamily="34" charset="0"/>
              </a:rPr>
              <a:t> : pour </a:t>
            </a:r>
            <a:r>
              <a:rPr lang="fr-FR" sz="2800" dirty="0" smtClean="0">
                <a:latin typeface="+mj-lt"/>
              </a:rPr>
              <a:t>saisir un nombre entier</a:t>
            </a:r>
          </a:p>
          <a:p>
            <a:pPr>
              <a:lnSpc>
                <a:spcPts val="2600"/>
              </a:lnSpc>
              <a:buFont typeface="Wingdings" pitchFamily="2" charset="2"/>
              <a:buChar char="Ø"/>
              <a:tabLst>
                <a:tab pos="38100" algn="l"/>
                <a:tab pos="508000" algn="l"/>
                <a:tab pos="850900" algn="l"/>
              </a:tabLst>
            </a:pPr>
            <a:endParaRPr lang="fr-FR" sz="2800" dirty="0" smtClean="0">
              <a:latin typeface="+mj-lt"/>
            </a:endParaRPr>
          </a:p>
          <a:p>
            <a:pPr>
              <a:lnSpc>
                <a:spcPts val="2600"/>
              </a:lnSpc>
              <a:buFont typeface="Wingdings" pitchFamily="2" charset="2"/>
              <a:buChar char="Ø"/>
              <a:tabLst>
                <a:tab pos="38100" algn="l"/>
                <a:tab pos="508000" algn="l"/>
                <a:tab pos="850900" algn="l"/>
              </a:tabLst>
            </a:pPr>
            <a:r>
              <a:rPr lang="en-US" altLang="zh-CN" sz="28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range</a:t>
            </a:r>
            <a:r>
              <a:rPr lang="en-US" altLang="zh-CN" sz="2800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zh-CN" sz="2800" dirty="0" smtClean="0">
                <a:latin typeface="+mj-lt"/>
                <a:cs typeface="Arial" pitchFamily="34" charset="0"/>
              </a:rPr>
              <a:t>: </a:t>
            </a:r>
            <a:r>
              <a:rPr lang="fr-FR" sz="2800" dirty="0" smtClean="0">
                <a:latin typeface="+mj-lt"/>
              </a:rPr>
              <a:t>permet de sélectionner un nombre avec un </a:t>
            </a:r>
          </a:p>
          <a:p>
            <a:pPr>
              <a:lnSpc>
                <a:spcPts val="2600"/>
              </a:lnSpc>
              <a:tabLst>
                <a:tab pos="38100" algn="l"/>
                <a:tab pos="508000" algn="l"/>
                <a:tab pos="850900" algn="l"/>
              </a:tabLst>
            </a:pPr>
            <a:r>
              <a:rPr lang="fr-FR" sz="2800" dirty="0" smtClean="0">
                <a:latin typeface="+mj-lt"/>
              </a:rPr>
              <a:t>     curseur</a:t>
            </a:r>
          </a:p>
          <a:p>
            <a:pPr>
              <a:lnSpc>
                <a:spcPts val="2600"/>
              </a:lnSpc>
              <a:tabLst>
                <a:tab pos="38100" algn="l"/>
                <a:tab pos="508000" algn="l"/>
                <a:tab pos="850900" algn="l"/>
              </a:tabLst>
            </a:pPr>
            <a:endParaRPr lang="fr-FR" sz="2800" dirty="0" smtClean="0">
              <a:latin typeface="+mj-lt"/>
            </a:endParaRPr>
          </a:p>
          <a:p>
            <a:pPr>
              <a:lnSpc>
                <a:spcPts val="2600"/>
              </a:lnSpc>
              <a:buFont typeface="Wingdings" pitchFamily="2" charset="2"/>
              <a:buChar char="Ø"/>
              <a:tabLst>
                <a:tab pos="38100" algn="l"/>
                <a:tab pos="508000" algn="l"/>
                <a:tab pos="850900" algn="l"/>
              </a:tabLst>
            </a:pPr>
            <a:r>
              <a:rPr lang="en-US" altLang="zh-CN" sz="28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date</a:t>
            </a:r>
            <a:r>
              <a:rPr lang="en-US" altLang="zh-CN" sz="2800" dirty="0" smtClean="0">
                <a:latin typeface="+mj-lt"/>
                <a:cs typeface="Arial" pitchFamily="34" charset="0"/>
              </a:rPr>
              <a:t> : pour </a:t>
            </a:r>
            <a:r>
              <a:rPr lang="fr-FR" sz="2800" dirty="0" smtClean="0">
                <a:latin typeface="+mj-lt"/>
              </a:rPr>
              <a:t>saisir une date</a:t>
            </a:r>
          </a:p>
          <a:p>
            <a:pPr>
              <a:lnSpc>
                <a:spcPts val="2600"/>
              </a:lnSpc>
              <a:buFont typeface="Wingdings" pitchFamily="2" charset="2"/>
              <a:buChar char="Ø"/>
              <a:tabLst>
                <a:tab pos="38100" algn="l"/>
                <a:tab pos="508000" algn="l"/>
                <a:tab pos="850900" algn="l"/>
              </a:tabLst>
            </a:pPr>
            <a:endParaRPr lang="fr-FR" sz="2800" dirty="0" smtClean="0">
              <a:latin typeface="+mj-lt"/>
            </a:endParaRPr>
          </a:p>
          <a:p>
            <a:pPr>
              <a:lnSpc>
                <a:spcPts val="2600"/>
              </a:lnSpc>
              <a:buFont typeface="Wingdings" pitchFamily="2" charset="2"/>
              <a:buChar char="Ø"/>
              <a:tabLst>
                <a:tab pos="38100" algn="l"/>
                <a:tab pos="508000" algn="l"/>
                <a:tab pos="850900" algn="l"/>
              </a:tabLst>
            </a:pPr>
            <a:r>
              <a:rPr lang="en-US" altLang="zh-CN" sz="2800" b="1" dirty="0" smtClean="0">
                <a:solidFill>
                  <a:srgbClr val="C00000"/>
                </a:solidFill>
                <a:latin typeface="+mj-lt"/>
                <a:cs typeface="Arial" pitchFamily="34" charset="0"/>
              </a:rPr>
              <a:t>search</a:t>
            </a:r>
            <a:r>
              <a:rPr lang="en-US" altLang="zh-CN" sz="2800" dirty="0" smtClean="0">
                <a:latin typeface="+mj-lt"/>
                <a:cs typeface="Arial" pitchFamily="34" charset="0"/>
              </a:rPr>
              <a:t> : </a:t>
            </a:r>
            <a:r>
              <a:rPr lang="fr-FR" sz="2800" dirty="0" smtClean="0">
                <a:latin typeface="+mj-lt"/>
              </a:rPr>
              <a:t>pour créer un champ de recherche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Formulaire : </a:t>
            </a:r>
            <a:r>
              <a:rPr lang="fr-FR" sz="4000" dirty="0" err="1" smtClean="0"/>
              <a:t>javascript</a:t>
            </a:r>
            <a:r>
              <a:rPr lang="fr-FR" sz="4000" dirty="0" smtClean="0"/>
              <a:t> inutile?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b="1" dirty="0" smtClean="0">
                <a:solidFill>
                  <a:schemeClr val="bg1"/>
                </a:solidFill>
              </a:rPr>
              <a:t>Les grandes nouveautés HTML 5</a:t>
            </a:r>
          </a:p>
          <a:p>
            <a:pPr marL="0" lvl="1" fontAlgn="auto">
              <a:spcAft>
                <a:spcPts val="0"/>
              </a:spcAft>
              <a:defRPr/>
            </a:pPr>
            <a:endParaRPr lang="fr-FR" b="1" dirty="0" smtClean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69</a:t>
            </a:fld>
            <a:endParaRPr lang="fr-BE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 bwMode="auto">
          <a:xfrm>
            <a:off x="1044501" y="2348880"/>
            <a:ext cx="4710665" cy="2650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/>
              <a:buChar char=""/>
              <a:tabLst/>
              <a:defRPr/>
            </a:pPr>
            <a:r>
              <a:rPr kumimoji="0" lang="fr-B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&lt;input type="email" /&gt;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/>
              <a:buChar char=""/>
              <a:tabLst/>
              <a:defRPr/>
            </a:pPr>
            <a:r>
              <a:rPr kumimoji="0" lang="fr-B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&lt;input type="url" /&gt;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/>
              <a:buChar char=""/>
              <a:tabLst/>
              <a:defRPr/>
            </a:pPr>
            <a:r>
              <a:rPr kumimoji="0" lang="fr-B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&lt;input type="tel" /&gt;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/>
              <a:buChar char=""/>
              <a:tabLst/>
              <a:defRPr/>
            </a:pPr>
            <a:r>
              <a:rPr kumimoji="0" lang="fr-B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&lt;input type="</a:t>
            </a:r>
            <a:r>
              <a:rPr kumimoji="0" lang="fr-B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number</a:t>
            </a:r>
            <a:r>
              <a:rPr kumimoji="0" lang="fr-B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" /&gt;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/>
              <a:buChar char=""/>
              <a:tabLst/>
              <a:defRPr/>
            </a:pPr>
            <a:r>
              <a:rPr kumimoji="0" lang="fr-B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&lt;input type="range" /&gt;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901" y="2215327"/>
            <a:ext cx="4923358" cy="26527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Espace réservé du numéro de diapositive 3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D06DC7-B453-428E-92E4-271532131E4C}" type="slidenum">
              <a:rPr lang="fr-FR" smtClean="0"/>
              <a:pPr/>
              <a:t>7</a:t>
            </a:fld>
            <a:endParaRPr lang="fr-FR" smtClean="0"/>
          </a:p>
        </p:txBody>
      </p:sp>
      <p:grpSp>
        <p:nvGrpSpPr>
          <p:cNvPr id="2" name="Groupe 11"/>
          <p:cNvGrpSpPr>
            <a:grpSpLocks/>
          </p:cNvGrpSpPr>
          <p:nvPr/>
        </p:nvGrpSpPr>
        <p:grpSpPr bwMode="auto">
          <a:xfrm>
            <a:off x="1154038" y="3429008"/>
            <a:ext cx="1898799" cy="1071563"/>
            <a:chOff x="857224" y="2714620"/>
            <a:chExt cx="1785950" cy="1071570"/>
          </a:xfrm>
        </p:grpSpPr>
        <p:pic>
          <p:nvPicPr>
            <p:cNvPr id="6180" name="Image 7" descr="serveur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4480" y="2714620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81" name="Image 8" descr="serveur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85852" y="2786058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82" name="Image 9" descr="serveur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7224" y="2857496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ectangle à coins arrondis 10"/>
          <p:cNvSpPr/>
          <p:nvPr/>
        </p:nvSpPr>
        <p:spPr>
          <a:xfrm>
            <a:off x="2202594" y="1556792"/>
            <a:ext cx="5826689" cy="872076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600" dirty="0"/>
              <a:t>La personne (ou plutôt l’ordinateur… ou plutôt le logiciel) qui veut afficher une page web s’appelle </a:t>
            </a:r>
            <a:r>
              <a:rPr lang="fr-FR" sz="1600" b="1" dirty="0"/>
              <a:t>le client</a:t>
            </a:r>
            <a:r>
              <a:rPr lang="fr-FR" sz="1600" dirty="0"/>
              <a:t>.</a:t>
            </a:r>
          </a:p>
        </p:txBody>
      </p:sp>
      <p:sp>
        <p:nvSpPr>
          <p:cNvPr id="6151" name="ZoneTexte 12"/>
          <p:cNvSpPr txBox="1">
            <a:spLocks noChangeArrowheads="1"/>
          </p:cNvSpPr>
          <p:nvPr/>
        </p:nvSpPr>
        <p:spPr bwMode="auto">
          <a:xfrm>
            <a:off x="1229990" y="3071828"/>
            <a:ext cx="182284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u="sng" dirty="0"/>
              <a:t>Serveur</a:t>
            </a:r>
          </a:p>
        </p:txBody>
      </p:sp>
      <p:grpSp>
        <p:nvGrpSpPr>
          <p:cNvPr id="3" name="Groupe 23"/>
          <p:cNvGrpSpPr>
            <a:grpSpLocks/>
          </p:cNvGrpSpPr>
          <p:nvPr/>
        </p:nvGrpSpPr>
        <p:grpSpPr bwMode="auto">
          <a:xfrm>
            <a:off x="1154045" y="4857750"/>
            <a:ext cx="2050703" cy="857250"/>
            <a:chOff x="500034" y="4857760"/>
            <a:chExt cx="1928826" cy="857256"/>
          </a:xfrm>
        </p:grpSpPr>
        <p:pic>
          <p:nvPicPr>
            <p:cNvPr id="6175" name="Image 13" descr="view_pag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348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76" name="Image 14" descr="view_pag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4414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77" name="Image 15" descr="view_page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4480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78" name="ZoneTexte 16"/>
            <p:cNvSpPr txBox="1">
              <a:spLocks noChangeArrowheads="1"/>
            </p:cNvSpPr>
            <p:nvPr/>
          </p:nvSpPr>
          <p:spPr bwMode="auto">
            <a:xfrm>
              <a:off x="571472" y="4857760"/>
              <a:ext cx="17145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/>
                <a:t>Mon site web</a:t>
              </a:r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500034" y="4857760"/>
              <a:ext cx="1928826" cy="8572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25" name="Flèche vers le haut 24"/>
          <p:cNvSpPr/>
          <p:nvPr/>
        </p:nvSpPr>
        <p:spPr>
          <a:xfrm>
            <a:off x="2065462" y="4500563"/>
            <a:ext cx="227856" cy="2857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0" name="ZoneTexte 19"/>
          <p:cNvSpPr txBox="1">
            <a:spLocks noChangeArrowheads="1"/>
          </p:cNvSpPr>
          <p:nvPr/>
        </p:nvSpPr>
        <p:spPr bwMode="auto">
          <a:xfrm>
            <a:off x="6911628" y="3071828"/>
            <a:ext cx="182284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u="sng"/>
              <a:t>Client</a:t>
            </a:r>
          </a:p>
        </p:txBody>
      </p:sp>
      <p:grpSp>
        <p:nvGrpSpPr>
          <p:cNvPr id="4" name="Groupe 21"/>
          <p:cNvGrpSpPr>
            <a:grpSpLocks/>
          </p:cNvGrpSpPr>
          <p:nvPr/>
        </p:nvGrpSpPr>
        <p:grpSpPr bwMode="auto">
          <a:xfrm>
            <a:off x="6874499" y="3429003"/>
            <a:ext cx="1898798" cy="982663"/>
            <a:chOff x="5643570" y="3714752"/>
            <a:chExt cx="1785950" cy="982455"/>
          </a:xfrm>
        </p:grpSpPr>
        <p:pic>
          <p:nvPicPr>
            <p:cNvPr id="6173" name="Image 18" descr="Laptop2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43570" y="3714752"/>
              <a:ext cx="982455" cy="982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74" name="Image 20" descr="user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72264" y="3714752"/>
              <a:ext cx="857256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-540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1" name="Sous-titre 7"/>
          <p:cNvSpPr txBox="1">
            <a:spLocks/>
          </p:cNvSpPr>
          <p:nvPr/>
        </p:nvSpPr>
        <p:spPr>
          <a:xfrm rot="16200000" flipH="1">
            <a:off x="-2008463" y="3244959"/>
            <a:ext cx="4968875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Le fonctionnement du WEB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32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10000"/>
          </a:bodyPr>
          <a:lstStyle/>
          <a:p>
            <a:pPr lvl="0" algn="ctr" fontAlgn="auto">
              <a:spcAft>
                <a:spcPts val="0"/>
              </a:spcAft>
              <a:defRPr/>
            </a:pPr>
            <a:r>
              <a:rPr lang="fr-FR" sz="3600" dirty="0" smtClean="0"/>
              <a:t>Comment ça marche ?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8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Formulaire  : manipuler une date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b="1" dirty="0" smtClean="0">
                <a:solidFill>
                  <a:schemeClr val="bg1"/>
                </a:solidFill>
              </a:rPr>
              <a:t>Les grandes nouveautés HTML 5</a:t>
            </a:r>
          </a:p>
          <a:p>
            <a:pPr marL="0" lvl="1" fontAlgn="auto">
              <a:spcAft>
                <a:spcPts val="0"/>
              </a:spcAft>
              <a:defRPr/>
            </a:pPr>
            <a:endParaRPr lang="fr-FR" b="1" dirty="0" smtClean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70</a:t>
            </a:fld>
            <a:endParaRPr lang="fr-BE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 bwMode="auto">
          <a:xfrm>
            <a:off x="1044502" y="105275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fr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&lt;input type="date" /&gt;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Char char="Ø"/>
              <a:tabLst/>
              <a:defRPr/>
            </a:pPr>
            <a:endParaRPr kumimoji="0" lang="fr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731520" lvl="1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kumimoji="0" lang="fr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date : pour la date (05/08/1985 par exemple)</a:t>
            </a:r>
          </a:p>
          <a:p>
            <a:pPr marL="731520" lvl="1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kumimoji="0" lang="fr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time : pour l'heure (13:37 par exemple)</a:t>
            </a:r>
          </a:p>
          <a:p>
            <a:pPr marL="731520" lvl="1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kumimoji="0" lang="fr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</a:t>
            </a:r>
            <a:r>
              <a:rPr kumimoji="0" lang="fr-B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week</a:t>
            </a:r>
            <a:r>
              <a:rPr kumimoji="0" lang="fr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: pour la semaine</a:t>
            </a:r>
          </a:p>
          <a:p>
            <a:pPr marL="731520" lvl="1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kumimoji="0" lang="fr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</a:t>
            </a:r>
            <a:r>
              <a:rPr kumimoji="0" lang="fr-B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month</a:t>
            </a:r>
            <a:r>
              <a:rPr kumimoji="0" lang="fr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: pour le mois</a:t>
            </a:r>
          </a:p>
          <a:p>
            <a:pPr lvl="1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defRPr/>
            </a:pPr>
            <a:endParaRPr kumimoji="0" lang="fr-BE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dirty="0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dirty="0" smtClean="0"/>
              <a:t>Formulaire : les attributs</a:t>
            </a:r>
            <a:endParaRPr lang="fr-FR" sz="4000" dirty="0"/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75666" y="3321678"/>
            <a:ext cx="5103266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b="1" dirty="0" smtClean="0">
                <a:solidFill>
                  <a:schemeClr val="bg1"/>
                </a:solidFill>
              </a:rPr>
              <a:t>Les grandes nouveautés  HTML 5</a:t>
            </a:r>
          </a:p>
          <a:p>
            <a:pPr marL="0" lvl="1" fontAlgn="auto">
              <a:spcAft>
                <a:spcPts val="0"/>
              </a:spcAft>
              <a:defRPr/>
            </a:pPr>
            <a:endParaRPr lang="fr-FR" b="1" dirty="0" smtClean="0">
              <a:solidFill>
                <a:schemeClr val="bg1"/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71</a:t>
            </a:fld>
            <a:endParaRPr lang="fr-BE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 bwMode="auto">
          <a:xfrm>
            <a:off x="1311845" y="119676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/>
              <a:buChar char=""/>
              <a:tabLst/>
              <a:defRPr/>
            </a:pPr>
            <a:r>
              <a:rPr kumimoji="0" lang="fr-FR" sz="32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cs typeface="+mn-cs"/>
              </a:rPr>
              <a:t>required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cs typeface="+mn-cs"/>
              </a:rPr>
              <a:t> : </a:t>
            </a:r>
            <a:r>
              <a:rPr kumimoji="0" lang="fr-FR" sz="2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+mn-cs"/>
              </a:rPr>
              <a:t>zone obligatoire</a:t>
            </a:r>
          </a:p>
          <a:p>
            <a:pPr marL="274320" indent="-274320" algn="just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fr-FR" sz="3600" b="1" dirty="0" smtClean="0">
                <a:latin typeface="+mj-lt"/>
              </a:rPr>
              <a:t>autofocus</a:t>
            </a:r>
            <a:r>
              <a:rPr lang="fr-FR" sz="3600" dirty="0" smtClean="0">
                <a:solidFill>
                  <a:schemeClr val="tx1">
                    <a:tint val="75000"/>
                  </a:schemeClr>
                </a:solidFill>
                <a:latin typeface="+mj-lt"/>
              </a:rPr>
              <a:t> :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qui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placera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le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focus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dans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le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premier champ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de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saisie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dès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l'ouverture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de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la</a:t>
            </a:r>
            <a:r>
              <a:rPr lang="fr-FR" altLang="zh-CN" sz="2600" dirty="0" smtClean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fr-FR" altLang="zh-CN" sz="260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page</a:t>
            </a:r>
            <a:endParaRPr kumimoji="0" lang="fr-FR" sz="2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cs typeface="+mn-cs"/>
            </a:endParaRPr>
          </a:p>
          <a:p>
            <a:pPr marL="274320" marR="0" lvl="0" indent="-27432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 2"/>
              <a:buChar char=""/>
              <a:tabLst/>
              <a:defRPr/>
            </a:pPr>
            <a:r>
              <a:rPr kumimoji="0" lang="fr-FR" sz="3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cs typeface="+mn-cs"/>
              </a:rPr>
              <a:t>placeholder</a:t>
            </a:r>
            <a:r>
              <a:rPr kumimoji="0" lang="fr-F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j-lt"/>
                <a:cs typeface="+mn-cs"/>
              </a:rPr>
              <a:t>: </a:t>
            </a:r>
            <a:r>
              <a:rPr kumimoji="0" lang="fr-FR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j-lt"/>
                <a:cs typeface="Arial" pitchFamily="34" charset="0"/>
              </a:rPr>
              <a:t>permet d’afficher un texte par défaut en  grisé </a:t>
            </a:r>
            <a:r>
              <a:rPr kumimoji="0" lang="fr-FR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j-lt"/>
                <a:cs typeface="Arial" pitchFamily="34" charset="0"/>
              </a:rPr>
              <a:t>autocomplete</a:t>
            </a:r>
            <a:endParaRPr kumimoji="0" lang="fr-FR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j-lt"/>
              <a:cs typeface="Arial" pitchFamily="34" charset="0"/>
            </a:endParaRPr>
          </a:p>
          <a:p>
            <a:pPr marL="274320" marR="0" lvl="0" indent="-27432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Tx/>
              <a:buFont typeface="Wingdings 2"/>
              <a:buChar char=""/>
              <a:tabLst/>
              <a:defRPr/>
            </a:pPr>
            <a:r>
              <a:rPr lang="fr-FR" sz="3600" b="1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p</a:t>
            </a:r>
            <a:r>
              <a:rPr lang="fr-FR" sz="3600" b="1" noProof="0" dirty="0" err="1" smtClean="0">
                <a:solidFill>
                  <a:srgbClr val="4D4D4D"/>
                </a:solidFill>
                <a:latin typeface="+mj-lt"/>
                <a:cs typeface="Arial" pitchFamily="34" charset="0"/>
              </a:rPr>
              <a:t>attern</a:t>
            </a:r>
            <a:r>
              <a:rPr lang="fr-FR" sz="2400" b="1" noProof="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 : permet de contrôler </a:t>
            </a:r>
            <a:r>
              <a:rPr lang="fr-BE" sz="2400" b="1" noProof="0" dirty="0" smtClean="0">
                <a:solidFill>
                  <a:srgbClr val="4D4D4D"/>
                </a:solidFill>
                <a:latin typeface="+mj-lt"/>
                <a:cs typeface="Arial" pitchFamily="34" charset="0"/>
              </a:rPr>
              <a:t>les données saisies</a:t>
            </a:r>
            <a:endParaRPr kumimoji="0" lang="fr-BE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 txBox="1">
            <a:spLocks/>
          </p:cNvSpPr>
          <p:nvPr/>
        </p:nvSpPr>
        <p:spPr>
          <a:xfrm>
            <a:off x="975850" y="1119426"/>
            <a:ext cx="8765410" cy="57385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6000" dirty="0" smtClean="0"/>
              <a:t>Les nouvelles balises sémantiques : </a:t>
            </a:r>
          </a:p>
          <a:p>
            <a:pPr fontAlgn="auto">
              <a:spcAft>
                <a:spcPts val="0"/>
              </a:spcAft>
              <a:defRPr/>
            </a:pPr>
            <a:r>
              <a:rPr lang="fr-FR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&lt;header&gt; </a:t>
            </a:r>
          </a:p>
          <a:p>
            <a:pPr fontAlgn="auto">
              <a:spcAft>
                <a:spcPts val="0"/>
              </a:spcAft>
              <a:defRPr/>
            </a:pPr>
            <a:r>
              <a:rPr lang="fr-FR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&lt;</a:t>
            </a:r>
            <a:r>
              <a:rPr lang="fr-FR" sz="40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nav</a:t>
            </a:r>
            <a:r>
              <a:rPr lang="fr-FR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&gt;</a:t>
            </a:r>
          </a:p>
          <a:p>
            <a:pPr fontAlgn="auto">
              <a:spcAft>
                <a:spcPts val="0"/>
              </a:spcAft>
              <a:defRPr/>
            </a:pPr>
            <a:r>
              <a:rPr lang="fr-FR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&lt;article&gt;</a:t>
            </a:r>
          </a:p>
          <a:p>
            <a:pPr fontAlgn="auto">
              <a:spcAft>
                <a:spcPts val="0"/>
              </a:spcAft>
              <a:defRPr/>
            </a:pPr>
            <a:r>
              <a:rPr lang="fr-FR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&lt;section&gt;</a:t>
            </a:r>
          </a:p>
          <a:p>
            <a:pPr fontAlgn="auto">
              <a:spcAft>
                <a:spcPts val="0"/>
              </a:spcAft>
              <a:defRPr/>
            </a:pPr>
            <a:r>
              <a:rPr lang="fr-FR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&lt;</a:t>
            </a:r>
            <a:r>
              <a:rPr lang="fr-FR" sz="40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aside</a:t>
            </a:r>
            <a:r>
              <a:rPr lang="fr-FR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&gt;</a:t>
            </a:r>
          </a:p>
          <a:p>
            <a:pPr fontAlgn="auto">
              <a:spcAft>
                <a:spcPts val="0"/>
              </a:spcAft>
              <a:defRPr/>
            </a:pPr>
            <a:r>
              <a:rPr lang="fr-FR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&lt;</a:t>
            </a:r>
            <a:r>
              <a:rPr lang="fr-FR" sz="4000" b="1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footer</a:t>
            </a:r>
            <a:r>
              <a:rPr lang="fr-FR" sz="4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&gt;</a:t>
            </a:r>
          </a:p>
          <a:p>
            <a:pPr fontAlgn="auto">
              <a:spcAft>
                <a:spcPts val="0"/>
              </a:spcAft>
              <a:defRPr/>
            </a:pPr>
            <a:endParaRPr lang="fr-FR" sz="4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2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nouvelles balises sémantiques</a:t>
            </a:r>
            <a:endParaRPr lang="fr-FR" sz="4000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72</a:t>
            </a:fld>
            <a:endParaRPr lang="fr-BE"/>
          </a:p>
        </p:txBody>
      </p:sp>
      <p:sp>
        <p:nvSpPr>
          <p:cNvPr id="15" name="Sous-titre 7"/>
          <p:cNvSpPr txBox="1">
            <a:spLocks/>
          </p:cNvSpPr>
          <p:nvPr/>
        </p:nvSpPr>
        <p:spPr>
          <a:xfrm rot="16200000" flipH="1">
            <a:off x="-2075666" y="3321678"/>
            <a:ext cx="5103266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b="1" dirty="0" smtClean="0">
                <a:solidFill>
                  <a:schemeClr val="bg1"/>
                </a:solidFill>
              </a:rPr>
              <a:t>Les grandes nouveautés  HTML 5</a:t>
            </a:r>
          </a:p>
          <a:p>
            <a:pPr marL="0" lvl="1" fontAlgn="auto">
              <a:spcAft>
                <a:spcPts val="0"/>
              </a:spcAft>
              <a:defRPr/>
            </a:pPr>
            <a:endParaRPr lang="fr-FR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ous-titre 7"/>
          <p:cNvSpPr txBox="1">
            <a:spLocks/>
          </p:cNvSpPr>
          <p:nvPr/>
        </p:nvSpPr>
        <p:spPr>
          <a:xfrm>
            <a:off x="1186124" y="1939792"/>
            <a:ext cx="2220197" cy="94168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Avant</a:t>
            </a:r>
          </a:p>
          <a:p>
            <a:pPr marL="0" lvl="1" algn="l" fontAlgn="auto">
              <a:spcAft>
                <a:spcPts val="0"/>
              </a:spcAft>
              <a:defRPr/>
            </a:pPr>
            <a:endParaRPr lang="fr-FR" sz="2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2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6" name="Sous-titre 7"/>
          <p:cNvSpPr txBox="1">
            <a:spLocks/>
          </p:cNvSpPr>
          <p:nvPr/>
        </p:nvSpPr>
        <p:spPr>
          <a:xfrm>
            <a:off x="1202746" y="4813252"/>
            <a:ext cx="2220197" cy="94168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Après</a:t>
            </a:r>
          </a:p>
          <a:p>
            <a:pPr marL="0" lvl="1" algn="l" fontAlgn="auto">
              <a:spcAft>
                <a:spcPts val="0"/>
              </a:spcAft>
              <a:defRPr/>
            </a:pPr>
            <a:endParaRPr lang="fr-FR" sz="2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2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5989" y="857232"/>
            <a:ext cx="5113676" cy="29146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&lt;body&gt;</a:t>
            </a: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&lt;div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"header"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&gt;&lt;/div&gt;</a:t>
            </a:r>
            <a:endParaRPr lang="fr-FR" sz="1600" dirty="0">
              <a:ea typeface="Calibri"/>
              <a:cs typeface="Times New Roman"/>
            </a:endParaRP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&lt;div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nav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&gt;&lt;/div&gt;</a:t>
            </a:r>
            <a:endParaRPr lang="fr-FR" sz="1600" dirty="0">
              <a:ea typeface="Calibri"/>
              <a:cs typeface="Times New Roman"/>
            </a:endParaRP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&lt;div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"article"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&gt;</a:t>
            </a:r>
            <a:endParaRPr lang="fr-FR" sz="1600" dirty="0">
              <a:ea typeface="Calibri"/>
              <a:cs typeface="Times New Roman"/>
            </a:endParaRPr>
          </a:p>
          <a:p>
            <a:pPr lvl="2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&lt;div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"section"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&gt;&lt;/div&gt;</a:t>
            </a:r>
            <a:endParaRPr lang="fr-FR" sz="1600" dirty="0">
              <a:highlight>
                <a:srgbClr val="FFFFFF"/>
              </a:highlight>
              <a:ea typeface="Calibri"/>
              <a:cs typeface="Times New Roman"/>
            </a:endParaRPr>
          </a:p>
          <a:p>
            <a:pPr lvl="2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&lt;div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"section"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&gt;&lt;/div&gt;</a:t>
            </a:r>
            <a:endParaRPr lang="fr-FR" sz="1600" dirty="0">
              <a:ea typeface="Calibri"/>
              <a:cs typeface="Times New Roman"/>
            </a:endParaRP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&lt;/div&gt;</a:t>
            </a:r>
            <a:endParaRPr lang="fr-FR" sz="1600" dirty="0">
              <a:ea typeface="Calibri"/>
              <a:cs typeface="Times New Roman"/>
            </a:endParaRP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&lt;div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"aside"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&gt;&lt;/div&gt;</a:t>
            </a:r>
            <a:endParaRPr lang="fr-FR" sz="1600" dirty="0">
              <a:ea typeface="Calibri"/>
              <a:cs typeface="Times New Roman"/>
            </a:endParaRP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&lt;div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"footer"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&gt;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&lt;/div&gt;</a:t>
            </a:r>
          </a:p>
          <a:p>
            <a:pPr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&lt;/body&gt;</a:t>
            </a:r>
            <a:endParaRPr lang="fr-FR" sz="1600" dirty="0">
              <a:ea typeface="Calibri"/>
              <a:cs typeface="Times New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42383" y="3889948"/>
            <a:ext cx="4338217" cy="29146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&lt;body&gt;</a:t>
            </a:r>
            <a:endParaRPr lang="fr-FR" sz="1600" dirty="0">
              <a:ea typeface="Calibri"/>
              <a:cs typeface="Times New Roman"/>
            </a:endParaRP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&lt;header&gt;&lt;/header&gt;</a:t>
            </a:r>
            <a:endParaRPr lang="fr-FR" sz="1600" dirty="0">
              <a:ea typeface="Calibri"/>
              <a:cs typeface="Times New Roman"/>
            </a:endParaRP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nav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&gt;&lt;/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nav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&gt;</a:t>
            </a:r>
            <a:endParaRPr lang="fr-FR" sz="1600" dirty="0">
              <a:ea typeface="Calibri"/>
              <a:cs typeface="Times New Roman"/>
            </a:endParaRP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&lt;article&gt;</a:t>
            </a:r>
            <a:endParaRPr lang="fr-FR" sz="1600" dirty="0">
              <a:ea typeface="Calibri"/>
              <a:cs typeface="Times New Roman"/>
            </a:endParaRPr>
          </a:p>
          <a:p>
            <a:pPr lvl="2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&lt;section&gt;&lt;/section&gt;</a:t>
            </a:r>
            <a:endParaRPr lang="fr-FR" sz="1600" dirty="0">
              <a:ea typeface="Calibri"/>
              <a:cs typeface="Times New Roman"/>
            </a:endParaRPr>
          </a:p>
          <a:p>
            <a:pPr lvl="2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&lt;section&gt;&lt;/section&gt;</a:t>
            </a:r>
            <a:endParaRPr lang="fr-FR" sz="1600" dirty="0">
              <a:ea typeface="Calibri"/>
              <a:cs typeface="Times New Roman"/>
            </a:endParaRP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&lt;/article&gt;</a:t>
            </a:r>
            <a:endParaRPr lang="fr-FR" sz="1600" dirty="0">
              <a:ea typeface="Calibri"/>
              <a:cs typeface="Times New Roman"/>
            </a:endParaRP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&lt;aside&gt;&lt;/aside&gt;</a:t>
            </a:r>
            <a:endParaRPr lang="fr-FR" sz="1600" dirty="0">
              <a:ea typeface="Calibri"/>
              <a:cs typeface="Times New Roman"/>
            </a:endParaRPr>
          </a:p>
          <a:p>
            <a:pPr lvl="1"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&lt;footer&gt;&lt;/footer&gt;</a:t>
            </a:r>
            <a:endParaRPr lang="fr-FR" sz="1600" dirty="0">
              <a:ea typeface="Calibri"/>
              <a:cs typeface="Times New Roman"/>
            </a:endParaRPr>
          </a:p>
          <a:p>
            <a:pPr algn="l"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&lt;/body&gt;</a:t>
            </a:r>
            <a:endParaRPr lang="fr-FR" sz="1600" dirty="0">
              <a:ea typeface="Calibri"/>
              <a:cs typeface="Times New Roman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987348" y="3238132"/>
            <a:ext cx="8734502" cy="72547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 algn="ctr"/>
            <a:r>
              <a:rPr lang="fr-BE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Trop de DIV tue le DIV !</a:t>
            </a:r>
            <a:endParaRPr kumimoji="0" lang="fr-BE" sz="3600" i="0" u="none" strike="noStrike" kern="120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1270F-EEA3-4153-85B1-7B67F091972E}" type="slidenum">
              <a:rPr lang="fr-FR" smtClean="0"/>
              <a:pPr/>
              <a:t>73</a:t>
            </a:fld>
            <a:endParaRPr lang="fr-FR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26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nouvelles balises sémantiques</a:t>
            </a:r>
            <a:endParaRPr lang="fr-FR" sz="4000" dirty="0"/>
          </a:p>
        </p:txBody>
      </p:sp>
      <p:sp>
        <p:nvSpPr>
          <p:cNvPr id="28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sémantiques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ulian\Documents\Cours Iset 3IS\LACS - Billen\HTML5 &amp; CSS3\34367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6280" y="1340768"/>
            <a:ext cx="786128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1270F-EEA3-4153-85B1-7B67F091972E}" type="slidenum">
              <a:rPr lang="fr-FR" smtClean="0"/>
              <a:pPr/>
              <a:t>74</a:t>
            </a:fld>
            <a:endParaRPr lang="fr-FR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Les nouvelles balises sémantiques : Exemple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sémantiques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1270F-EEA3-4153-85B1-7B67F091972E}" type="slidenum">
              <a:rPr lang="fr-FR" smtClean="0"/>
              <a:pPr/>
              <a:t>75</a:t>
            </a:fld>
            <a:endParaRPr lang="fr-FR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Les nouvelles balises sémantiques : Exemple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sémantiques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alsacreations.com/xmedia/doc/full/schema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7080" y="1052736"/>
            <a:ext cx="8014333" cy="5086350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1270F-EEA3-4153-85B1-7B67F091972E}" type="slidenum">
              <a:rPr lang="fr-FR" smtClean="0"/>
              <a:pPr/>
              <a:t>76</a:t>
            </a:fld>
            <a:endParaRPr lang="fr-FR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Exemple 2 détaillé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sémantiques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alsacreations.com/xmedia/doc/full/schema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0525" y="1196752"/>
            <a:ext cx="7920880" cy="4765806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1270F-EEA3-4153-85B1-7B67F091972E}" type="slidenum">
              <a:rPr lang="fr-FR" smtClean="0"/>
              <a:pPr/>
              <a:t>77</a:t>
            </a:fld>
            <a:endParaRPr lang="fr-FR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Header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sémantiques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à coins arrondis 9"/>
          <p:cNvSpPr/>
          <p:nvPr/>
        </p:nvSpPr>
        <p:spPr>
          <a:xfrm>
            <a:off x="1349685" y="1052736"/>
            <a:ext cx="8038643" cy="43204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fr-FR" sz="2200" dirty="0" smtClean="0">
                <a:solidFill>
                  <a:schemeClr val="tx1"/>
                </a:solidFill>
              </a:rPr>
              <a:t>En-tête d'une section (section, article...) ou d'une page entière.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273132" y="3501008"/>
            <a:ext cx="8268318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fr-FR" sz="2400" dirty="0" smtClean="0">
                <a:solidFill>
                  <a:schemeClr val="tx1"/>
                </a:solidFill>
              </a:rPr>
              <a:t>&lt;article&gt;</a:t>
            </a:r>
          </a:p>
          <a:p>
            <a:pPr algn="l"/>
            <a:r>
              <a:rPr lang="fr-FR" sz="2400" dirty="0" smtClean="0">
                <a:solidFill>
                  <a:schemeClr val="tx1"/>
                </a:solidFill>
              </a:rPr>
              <a:t>  </a:t>
            </a:r>
            <a:r>
              <a:rPr lang="fr-FR" sz="2400" b="1" dirty="0" smtClean="0">
                <a:solidFill>
                  <a:srgbClr val="FF0000"/>
                </a:solidFill>
              </a:rPr>
              <a:t>&lt;header&gt;</a:t>
            </a:r>
          </a:p>
          <a:p>
            <a:pPr algn="l"/>
            <a:r>
              <a:rPr lang="fr-FR" sz="2400" dirty="0" smtClean="0">
                <a:solidFill>
                  <a:schemeClr val="tx1"/>
                </a:solidFill>
              </a:rPr>
              <a:t>    &lt;h1&gt;Titre de l'article&lt;/h1&gt;</a:t>
            </a:r>
          </a:p>
          <a:p>
            <a:pPr algn="l"/>
            <a:r>
              <a:rPr lang="fr-FR" sz="2400" dirty="0" smtClean="0">
                <a:solidFill>
                  <a:schemeClr val="tx1"/>
                </a:solidFill>
              </a:rPr>
              <a:t>    &lt;p&gt;Auteur : bidule&lt;/p&gt;</a:t>
            </a:r>
          </a:p>
          <a:p>
            <a:pPr algn="l"/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b="1" dirty="0" smtClean="0">
                <a:solidFill>
                  <a:srgbClr val="FF0000"/>
                </a:solidFill>
              </a:rPr>
              <a:t>&lt;/header&gt;</a:t>
            </a:r>
          </a:p>
          <a:p>
            <a:pPr algn="l"/>
            <a:r>
              <a:rPr lang="fr-FR" sz="2400" dirty="0" smtClean="0">
                <a:solidFill>
                  <a:schemeClr val="tx1"/>
                </a:solidFill>
              </a:rPr>
              <a:t> &lt;p&gt;Contenu de l'article&lt;/p&gt; </a:t>
            </a:r>
          </a:p>
          <a:p>
            <a:pPr algn="l"/>
            <a:r>
              <a:rPr lang="fr-FR" sz="2400" dirty="0" smtClean="0">
                <a:solidFill>
                  <a:schemeClr val="tx1"/>
                </a:solidFill>
              </a:rPr>
              <a:t>&lt;/article&gt;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60525" y="1916840"/>
            <a:ext cx="82089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200" dirty="0" smtClean="0"/>
              <a:t>Sert à contenir  un logo, un ou plusieurs titres, d'autres informations d'introduction, une navigation, un formulaire de recherche général.</a:t>
            </a:r>
            <a:endParaRPr lang="en-US" sz="2200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1270F-EEA3-4153-85B1-7B67F091972E}" type="slidenum">
              <a:rPr lang="fr-FR" smtClean="0"/>
              <a:pPr/>
              <a:t>78</a:t>
            </a:fld>
            <a:endParaRPr lang="fr-FR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Footer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sémantiques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à coins arrondis 10"/>
          <p:cNvSpPr/>
          <p:nvPr/>
        </p:nvSpPr>
        <p:spPr>
          <a:xfrm>
            <a:off x="1417145" y="1268760"/>
            <a:ext cx="7261360" cy="50405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fr-FR" sz="2200" dirty="0" smtClean="0">
                <a:solidFill>
                  <a:schemeClr val="tx1"/>
                </a:solidFill>
              </a:rPr>
              <a:t>Pied de page, ou bien la conclusion d'une section. 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340592" y="4554994"/>
            <a:ext cx="7468827" cy="193899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tx1"/>
                </a:solidFill>
              </a:rPr>
              <a:t>&lt;article&gt; ... </a:t>
            </a:r>
          </a:p>
          <a:p>
            <a:r>
              <a:rPr lang="fr-FR" sz="2000" b="1" dirty="0" smtClean="0">
                <a:solidFill>
                  <a:srgbClr val="FF0000"/>
                </a:solidFill>
              </a:rPr>
              <a:t>&lt;</a:t>
            </a:r>
            <a:r>
              <a:rPr lang="fr-FR" sz="2000" b="1" dirty="0" err="1" smtClean="0">
                <a:solidFill>
                  <a:srgbClr val="FF0000"/>
                </a:solidFill>
              </a:rPr>
              <a:t>footer</a:t>
            </a:r>
            <a:r>
              <a:rPr lang="fr-FR" sz="2000" b="1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   &lt;p&gt;Posté par </a:t>
            </a:r>
            <a:r>
              <a:rPr lang="fr-FR" sz="2000" dirty="0" err="1" smtClean="0">
                <a:solidFill>
                  <a:schemeClr val="tx1"/>
                </a:solidFill>
              </a:rPr>
              <a:t>Foulen</a:t>
            </a:r>
            <a:r>
              <a:rPr lang="fr-FR" sz="2000" dirty="0" smtClean="0">
                <a:solidFill>
                  <a:schemeClr val="tx1"/>
                </a:solidFill>
              </a:rPr>
              <a:t>, le &lt;time </a:t>
            </a:r>
            <a:r>
              <a:rPr lang="fr-FR" sz="2000" dirty="0" err="1" smtClean="0">
                <a:solidFill>
                  <a:schemeClr val="tx1"/>
                </a:solidFill>
              </a:rPr>
              <a:t>datetime</a:t>
            </a:r>
            <a:r>
              <a:rPr lang="fr-FR" sz="2000" dirty="0" smtClean="0">
                <a:solidFill>
                  <a:schemeClr val="tx1"/>
                </a:solidFill>
              </a:rPr>
              <a:t>="2012-10-12"&gt;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      12 octobre 2012&lt;/time&gt; &lt;/p&gt;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b="1" dirty="0" smtClean="0">
                <a:solidFill>
                  <a:srgbClr val="FF0000"/>
                </a:solidFill>
              </a:rPr>
              <a:t>&lt;/</a:t>
            </a:r>
            <a:r>
              <a:rPr lang="fr-FR" sz="2000" b="1" dirty="0" err="1" smtClean="0">
                <a:solidFill>
                  <a:srgbClr val="FF0000"/>
                </a:solidFill>
              </a:rPr>
              <a:t>footer</a:t>
            </a:r>
            <a:r>
              <a:rPr lang="fr-FR" sz="2000" b="1" dirty="0" smtClean="0">
                <a:solidFill>
                  <a:srgbClr val="FF0000"/>
                </a:solidFill>
              </a:rPr>
              <a:t>&gt;</a:t>
            </a:r>
            <a:r>
              <a:rPr lang="fr-FR" sz="20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&lt;/article&gt;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93701" y="2034728"/>
            <a:ext cx="73996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2200" dirty="0" smtClean="0"/>
              <a:t>Peut contenir les informations concernant :</a:t>
            </a:r>
          </a:p>
          <a:p>
            <a:pPr lvl="1" algn="just">
              <a:buFont typeface="Arial" pitchFamily="34" charset="0"/>
              <a:buChar char="•"/>
            </a:pPr>
            <a:r>
              <a:rPr lang="fr-FR" sz="2200" dirty="0" smtClean="0"/>
              <a:t> l'auteur,</a:t>
            </a:r>
          </a:p>
          <a:p>
            <a:pPr lvl="1" algn="just">
              <a:buFont typeface="Arial" pitchFamily="34" charset="0"/>
              <a:buChar char="•"/>
            </a:pPr>
            <a:r>
              <a:rPr lang="fr-FR" sz="2200" dirty="0" smtClean="0"/>
              <a:t> une navigation ou une pagination (en combinaison avec &lt;</a:t>
            </a:r>
            <a:r>
              <a:rPr lang="fr-FR" sz="2200" dirty="0" err="1" smtClean="0"/>
              <a:t>nav</a:t>
            </a:r>
            <a:r>
              <a:rPr lang="fr-FR" sz="2200" dirty="0" smtClean="0"/>
              <a:t>&gt;),</a:t>
            </a:r>
          </a:p>
          <a:p>
            <a:pPr lvl="1" algn="just">
              <a:buFont typeface="Arial" pitchFamily="34" charset="0"/>
              <a:buChar char="•"/>
            </a:pPr>
            <a:r>
              <a:rPr lang="fr-FR" sz="2200" dirty="0" smtClean="0"/>
              <a:t> un logo de rappel,</a:t>
            </a:r>
          </a:p>
          <a:p>
            <a:pPr lvl="1" algn="just">
              <a:buFont typeface="Arial" pitchFamily="34" charset="0"/>
              <a:buChar char="•"/>
            </a:pPr>
            <a:r>
              <a:rPr lang="fr-FR" sz="2200" dirty="0" smtClean="0"/>
              <a:t> des coordonnées, </a:t>
            </a:r>
          </a:p>
          <a:p>
            <a:pPr lvl="1" algn="just">
              <a:buFont typeface="Arial" pitchFamily="34" charset="0"/>
              <a:buChar char="•"/>
            </a:pPr>
            <a:r>
              <a:rPr lang="fr-FR" sz="2200" dirty="0" smtClean="0"/>
              <a:t>des dates de publication.</a:t>
            </a:r>
            <a:endParaRPr lang="en-US" sz="2200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1270F-EEA3-4153-85B1-7B67F091972E}" type="slidenum">
              <a:rPr lang="fr-FR" smtClean="0"/>
              <a:pPr/>
              <a:t>79</a:t>
            </a:fld>
            <a:endParaRPr lang="fr-FR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NAV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sémantiques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15"/>
          <p:cNvSpPr/>
          <p:nvPr/>
        </p:nvSpPr>
        <p:spPr>
          <a:xfrm>
            <a:off x="1426243" y="1052736"/>
            <a:ext cx="8038643" cy="151216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endParaRPr lang="fr-FR" sz="2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fr-FR" sz="2200" dirty="0" smtClean="0">
                <a:solidFill>
                  <a:schemeClr val="tx1"/>
                </a:solidFill>
              </a:rPr>
              <a:t>La balise &lt;</a:t>
            </a:r>
            <a:r>
              <a:rPr lang="fr-FR" sz="2200" dirty="0" err="1" smtClean="0">
                <a:solidFill>
                  <a:schemeClr val="tx1"/>
                </a:solidFill>
              </a:rPr>
              <a:t>nav</a:t>
            </a:r>
            <a:r>
              <a:rPr lang="fr-FR" sz="2200" dirty="0" smtClean="0">
                <a:solidFill>
                  <a:schemeClr val="tx1"/>
                </a:solidFill>
              </a:rPr>
              <a:t>&gt; doit regrouper tous les principaux liens de navigation du site. Vous y placerez par exemple le menu principal de votre site.</a:t>
            </a:r>
            <a:br>
              <a:rPr lang="fr-FR" sz="2200" dirty="0" smtClean="0">
                <a:solidFill>
                  <a:schemeClr val="tx1"/>
                </a:solidFill>
              </a:rPr>
            </a:br>
            <a:endParaRPr lang="fr-FR" sz="2200" dirty="0">
              <a:solidFill>
                <a:schemeClr val="tx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273132" y="3845962"/>
            <a:ext cx="8268318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rgbClr val="C00000"/>
                </a:solidFill>
              </a:rPr>
              <a:t>&lt;</a:t>
            </a:r>
            <a:r>
              <a:rPr lang="it-IT" sz="2000" b="1" dirty="0" smtClean="0">
                <a:solidFill>
                  <a:srgbClr val="C00000"/>
                </a:solidFill>
              </a:rPr>
              <a:t>nav</a:t>
            </a:r>
            <a:r>
              <a:rPr lang="it-IT" b="1" dirty="0" smtClean="0">
                <a:solidFill>
                  <a:srgbClr val="C00000"/>
                </a:solidFill>
              </a:rPr>
              <a:t>&gt;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</a:p>
          <a:p>
            <a:r>
              <a:rPr lang="it-IT" b="1" dirty="0" smtClean="0">
                <a:solidFill>
                  <a:srgbClr val="C00000"/>
                </a:solidFill>
              </a:rPr>
              <a:t> </a:t>
            </a:r>
            <a:r>
              <a:rPr lang="it-IT" dirty="0" smtClean="0">
                <a:solidFill>
                  <a:schemeClr val="tx1"/>
                </a:solidFill>
              </a:rPr>
              <a:t>&lt;ul&gt;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	&lt;li&gt;&lt;a href="index.html"&gt;Accueil&lt;/a&gt;&lt;/li&gt;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	 &lt;li&gt;&lt;a href="forum.html"&gt;Forum&lt;/a&gt;&lt;/li&gt;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 	&lt;li&gt;&lt;a href="contact.html"&gt;Contact&lt;/a&gt;&lt;/li&gt; </a:t>
            </a:r>
          </a:p>
          <a:p>
            <a:r>
              <a:rPr lang="it-IT" dirty="0" smtClean="0">
                <a:solidFill>
                  <a:schemeClr val="tx1"/>
                </a:solidFill>
              </a:rPr>
              <a:t>  &lt;/ul&gt;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b="1" dirty="0" smtClean="0">
                <a:solidFill>
                  <a:srgbClr val="C00000"/>
                </a:solidFill>
              </a:rPr>
              <a:t>&lt;/nav&gt; 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20009" y="2828837"/>
            <a:ext cx="83448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000" dirty="0" smtClean="0"/>
              <a:t> Généralement, le menu est réalisé sous forme de liste à puces à l'intérieur de la balise </a:t>
            </a:r>
            <a:r>
              <a:rPr lang="fr-FR" sz="2000" b="1" dirty="0" smtClean="0"/>
              <a:t>&lt;</a:t>
            </a:r>
            <a:r>
              <a:rPr lang="fr-FR" sz="2000" b="1" dirty="0" err="1" smtClean="0"/>
              <a:t>nav</a:t>
            </a:r>
            <a:r>
              <a:rPr lang="fr-FR" sz="2000" b="1" dirty="0" smtClean="0"/>
              <a:t>&gt;</a:t>
            </a:r>
            <a:r>
              <a:rPr lang="fr-FR" sz="2000" dirty="0" smtClean="0"/>
              <a:t> :</a:t>
            </a:r>
            <a:endParaRPr lang="fr-FR" sz="2000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3" name="Espace réservé du numéro de diapositive 3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653B54-F411-4895-8186-810756646063}" type="slidenum">
              <a:rPr lang="fr-FR" smtClean="0"/>
              <a:pPr/>
              <a:t>8</a:t>
            </a:fld>
            <a:endParaRPr lang="fr-FR" smtClean="0"/>
          </a:p>
        </p:txBody>
      </p:sp>
      <p:sp>
        <p:nvSpPr>
          <p:cNvPr id="11" name="Rectangle à coins arrondis 10"/>
          <p:cNvSpPr/>
          <p:nvPr/>
        </p:nvSpPr>
        <p:spPr>
          <a:xfrm>
            <a:off x="2202588" y="1785926"/>
            <a:ext cx="5696436" cy="928694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Lorsque le client veut afficher une page web,</a:t>
            </a:r>
          </a:p>
          <a:p>
            <a:pPr algn="ctr">
              <a:defRPr/>
            </a:pPr>
            <a:r>
              <a:rPr lang="fr-FR" dirty="0"/>
              <a:t>(c’est-à-dire quand on tape une adresse)</a:t>
            </a:r>
          </a:p>
          <a:p>
            <a:pPr algn="ctr">
              <a:defRPr/>
            </a:pPr>
            <a:r>
              <a:rPr lang="fr-FR" dirty="0"/>
              <a:t>Il envoie une requête au serveur</a:t>
            </a:r>
          </a:p>
        </p:txBody>
      </p:sp>
      <p:sp>
        <p:nvSpPr>
          <p:cNvPr id="7178" name="ZoneTexte 19"/>
          <p:cNvSpPr txBox="1">
            <a:spLocks noChangeArrowheads="1"/>
          </p:cNvSpPr>
          <p:nvPr/>
        </p:nvSpPr>
        <p:spPr bwMode="auto">
          <a:xfrm>
            <a:off x="6911628" y="3071828"/>
            <a:ext cx="182284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u="sng"/>
              <a:t>Client</a:t>
            </a:r>
          </a:p>
        </p:txBody>
      </p:sp>
      <p:grpSp>
        <p:nvGrpSpPr>
          <p:cNvPr id="4" name="Groupe 21"/>
          <p:cNvGrpSpPr>
            <a:grpSpLocks/>
          </p:cNvGrpSpPr>
          <p:nvPr/>
        </p:nvGrpSpPr>
        <p:grpSpPr bwMode="auto">
          <a:xfrm>
            <a:off x="6874499" y="3429003"/>
            <a:ext cx="1898798" cy="982663"/>
            <a:chOff x="5643570" y="3714752"/>
            <a:chExt cx="1785950" cy="982455"/>
          </a:xfrm>
        </p:grpSpPr>
        <p:pic>
          <p:nvPicPr>
            <p:cNvPr id="7199" name="Image 18" descr="Laptop2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43570" y="3714752"/>
              <a:ext cx="982455" cy="982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00" name="Image 20" descr="user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72264" y="3714752"/>
              <a:ext cx="857256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Flèche droite à entaille 25"/>
          <p:cNvSpPr/>
          <p:nvPr/>
        </p:nvSpPr>
        <p:spPr>
          <a:xfrm flipH="1">
            <a:off x="3038078" y="3214688"/>
            <a:ext cx="3417838" cy="500062"/>
          </a:xfrm>
          <a:prstGeom prst="notch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http://</a:t>
            </a:r>
            <a:r>
              <a:rPr lang="fr-FR" dirty="0" smtClean="0">
                <a:solidFill>
                  <a:schemeClr val="tx1"/>
                </a:solidFill>
              </a:rPr>
              <a:t>www.monsite.tn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Rectangle à coins arrondis 27"/>
          <p:cNvSpPr/>
          <p:nvPr/>
        </p:nvSpPr>
        <p:spPr>
          <a:xfrm>
            <a:off x="4253310" y="4643438"/>
            <a:ext cx="2886174" cy="1428750"/>
          </a:xfrm>
          <a:prstGeom prst="wedgeRoundRectCallout">
            <a:avLst>
              <a:gd name="adj1" fmla="val -23640"/>
              <a:gd name="adj2" fmla="val -1214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Cher serveur,</a:t>
            </a:r>
          </a:p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Peux-tu m’envoyer la page 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demandée 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5" name="Sous-titre 7"/>
          <p:cNvSpPr txBox="1">
            <a:spLocks/>
          </p:cNvSpPr>
          <p:nvPr/>
        </p:nvSpPr>
        <p:spPr>
          <a:xfrm rot="16200000" flipH="1">
            <a:off x="-2008463" y="3244959"/>
            <a:ext cx="4968875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Le fonctionnement du WEB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540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4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10000"/>
          </a:bodyPr>
          <a:lstStyle/>
          <a:p>
            <a:pPr lvl="0" algn="ctr" fontAlgn="auto">
              <a:spcAft>
                <a:spcPts val="0"/>
              </a:spcAft>
              <a:defRPr/>
            </a:pPr>
            <a:r>
              <a:rPr lang="fr-FR" sz="3600" dirty="0" smtClean="0"/>
              <a:t>Comment ça marche ?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46" name="Groupe 11"/>
          <p:cNvGrpSpPr>
            <a:grpSpLocks/>
          </p:cNvGrpSpPr>
          <p:nvPr/>
        </p:nvGrpSpPr>
        <p:grpSpPr bwMode="auto">
          <a:xfrm>
            <a:off x="1154038" y="3429008"/>
            <a:ext cx="1898799" cy="1071563"/>
            <a:chOff x="857224" y="2714620"/>
            <a:chExt cx="1785950" cy="1071570"/>
          </a:xfrm>
        </p:grpSpPr>
        <p:pic>
          <p:nvPicPr>
            <p:cNvPr id="47" name="Image 7" descr="serveur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14480" y="2714620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Image 8" descr="serveur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85852" y="2786058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Image 9" descr="serveur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57224" y="2857496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0" name="ZoneTexte 12"/>
          <p:cNvSpPr txBox="1">
            <a:spLocks noChangeArrowheads="1"/>
          </p:cNvSpPr>
          <p:nvPr/>
        </p:nvSpPr>
        <p:spPr bwMode="auto">
          <a:xfrm>
            <a:off x="1229990" y="3071828"/>
            <a:ext cx="182284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u="sng" dirty="0"/>
              <a:t>Serveur</a:t>
            </a:r>
          </a:p>
        </p:txBody>
      </p:sp>
      <p:grpSp>
        <p:nvGrpSpPr>
          <p:cNvPr id="51" name="Groupe 23"/>
          <p:cNvGrpSpPr>
            <a:grpSpLocks/>
          </p:cNvGrpSpPr>
          <p:nvPr/>
        </p:nvGrpSpPr>
        <p:grpSpPr bwMode="auto">
          <a:xfrm>
            <a:off x="1154045" y="4857750"/>
            <a:ext cx="2050703" cy="857250"/>
            <a:chOff x="500034" y="4857760"/>
            <a:chExt cx="1928826" cy="857256"/>
          </a:xfrm>
        </p:grpSpPr>
        <p:pic>
          <p:nvPicPr>
            <p:cNvPr id="52" name="Image 13" descr="view_page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4348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Image 14" descr="view_page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4414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Image 15" descr="view_page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14480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ZoneTexte 16"/>
            <p:cNvSpPr txBox="1">
              <a:spLocks noChangeArrowheads="1"/>
            </p:cNvSpPr>
            <p:nvPr/>
          </p:nvSpPr>
          <p:spPr bwMode="auto">
            <a:xfrm>
              <a:off x="571472" y="4857760"/>
              <a:ext cx="17145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/>
                <a:t>Mon site web</a:t>
              </a:r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500034" y="4857760"/>
              <a:ext cx="1928826" cy="8572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57" name="Flèche vers le haut 56"/>
          <p:cNvSpPr/>
          <p:nvPr/>
        </p:nvSpPr>
        <p:spPr>
          <a:xfrm>
            <a:off x="2065462" y="4500563"/>
            <a:ext cx="227856" cy="2857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9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1270F-EEA3-4153-85B1-7B67F091972E}" type="slidenum">
              <a:rPr lang="fr-FR" smtClean="0"/>
              <a:pPr/>
              <a:t>80</a:t>
            </a:fld>
            <a:endParaRPr lang="fr-FR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ARTICLE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sémantiques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à coins arrondis 21"/>
          <p:cNvSpPr/>
          <p:nvPr/>
        </p:nvSpPr>
        <p:spPr>
          <a:xfrm>
            <a:off x="1278727" y="1268760"/>
            <a:ext cx="8344877" cy="151216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fr-FR" sz="2200" dirty="0" smtClean="0">
                <a:solidFill>
                  <a:schemeClr val="tx1"/>
                </a:solidFill>
              </a:rPr>
              <a:t>C’est une spécialisation de section vise à baliser des blocs de contenu utiles que l'on pourrait extraire du document tout en conservant leur sens et leurs informations. </a:t>
            </a:r>
            <a:endParaRPr lang="fr-FR" sz="2200" dirty="0">
              <a:solidFill>
                <a:schemeClr val="tx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125617" y="4676957"/>
            <a:ext cx="8268318" cy="13234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0000"/>
                </a:solidFill>
              </a:rPr>
              <a:t>&lt;article&gt; </a:t>
            </a:r>
          </a:p>
          <a:p>
            <a:r>
              <a:rPr lang="it-IT" sz="2000" dirty="0" smtClean="0">
                <a:solidFill>
                  <a:schemeClr val="tx1"/>
                </a:solidFill>
              </a:rPr>
              <a:t>&lt;h1&gt;titre de l’article&lt;/h1&gt; </a:t>
            </a:r>
          </a:p>
          <a:p>
            <a:r>
              <a:rPr lang="it-IT" sz="2000" dirty="0" smtClean="0">
                <a:solidFill>
                  <a:schemeClr val="tx1"/>
                </a:solidFill>
              </a:rPr>
              <a:t>&lt;p&gt;Contenu de l’article&lt;/p&gt; </a:t>
            </a:r>
          </a:p>
          <a:p>
            <a:r>
              <a:rPr lang="it-IT" sz="2000" b="1" dirty="0" smtClean="0">
                <a:solidFill>
                  <a:srgbClr val="FF0000"/>
                </a:solidFill>
              </a:rPr>
              <a:t>&lt;/article&gt;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24561" y="2774538"/>
            <a:ext cx="834487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/>
              <a:t> </a:t>
            </a:r>
          </a:p>
          <a:p>
            <a:pPr>
              <a:buFont typeface="Wingdings" pitchFamily="2" charset="2"/>
              <a:buChar char="Ø"/>
            </a:pPr>
            <a:r>
              <a:rPr lang="fr-FR" sz="2200" dirty="0" smtClean="0"/>
              <a:t>C'est le cas par exemple des actualités (articles de journaux ou de blogs)</a:t>
            </a:r>
          </a:p>
          <a:p>
            <a:pPr>
              <a:buFont typeface="Wingdings" pitchFamily="2" charset="2"/>
              <a:buChar char="Ø"/>
            </a:pPr>
            <a:r>
              <a:rPr lang="fr-FR" sz="2200" dirty="0" smtClean="0"/>
              <a:t> une plus forte valeur sémantique.</a:t>
            </a:r>
          </a:p>
          <a:p>
            <a:pPr lvl="1"/>
            <a:endParaRPr lang="fr-FR" sz="2200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1270F-EEA3-4153-85B1-7B67F091972E}" type="slidenum">
              <a:rPr lang="fr-FR" smtClean="0"/>
              <a:pPr/>
              <a:t>81</a:t>
            </a:fld>
            <a:endParaRPr lang="fr-FR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SECTION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sémantiques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à coins arrondis 17"/>
          <p:cNvSpPr/>
          <p:nvPr/>
        </p:nvSpPr>
        <p:spPr>
          <a:xfrm>
            <a:off x="1426243" y="1052736"/>
            <a:ext cx="8038643" cy="144016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fr-FR" sz="2200" dirty="0" smtClean="0">
                <a:solidFill>
                  <a:schemeClr val="tx1"/>
                </a:solidFill>
              </a:rPr>
              <a:t>C'est la plus générique </a:t>
            </a:r>
          </a:p>
          <a:p>
            <a:pPr>
              <a:lnSpc>
                <a:spcPct val="150000"/>
              </a:lnSpc>
            </a:pPr>
            <a:r>
              <a:rPr lang="fr-FR" sz="2200" dirty="0" smtClean="0">
                <a:solidFill>
                  <a:schemeClr val="tx1"/>
                </a:solidFill>
              </a:rPr>
              <a:t>La section regroupe un ensemble de contenu d'une même thématique,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273132" y="4122946"/>
            <a:ext cx="8268318" cy="193899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FF0000"/>
                </a:solidFill>
              </a:rPr>
              <a:t>&lt;section&gt; 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	&lt;h1&gt;Articles&lt;/h1&gt;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  &lt;article&gt; 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	    &lt;p&gt;texte </a:t>
            </a:r>
            <a:r>
              <a:rPr lang="fr-FR" sz="2000" dirty="0" err="1" smtClean="0">
                <a:solidFill>
                  <a:schemeClr val="tx1"/>
                </a:solidFill>
              </a:rPr>
              <a:t>texte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texte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texte</a:t>
            </a:r>
            <a:r>
              <a:rPr lang="fr-FR" sz="2000" dirty="0" smtClean="0">
                <a:solidFill>
                  <a:schemeClr val="tx1"/>
                </a:solidFill>
              </a:rPr>
              <a:t> &lt;/p&gt;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  &lt;/article&gt;</a:t>
            </a:r>
          </a:p>
          <a:p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smtClean="0">
                <a:solidFill>
                  <a:srgbClr val="FF0000"/>
                </a:solidFill>
              </a:rPr>
              <a:t>&lt;/section&gt;</a:t>
            </a:r>
            <a:endParaRPr lang="fr-FR" sz="20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40584" y="2568981"/>
            <a:ext cx="834487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dirty="0" smtClean="0"/>
              <a:t> </a:t>
            </a:r>
            <a:r>
              <a:rPr lang="fr-FR" sz="2400" dirty="0" smtClean="0"/>
              <a:t>La section  englobe généralement une portion du contenu au centre de la  page. Il contient naturellement un titre d'introduction</a:t>
            </a:r>
          </a:p>
          <a:p>
            <a:pPr>
              <a:buFont typeface="Arial" pitchFamily="34" charset="0"/>
              <a:buChar char="•"/>
            </a:pPr>
            <a:endParaRPr lang="fr-FR" sz="2000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1270F-EEA3-4153-85B1-7B67F091972E}" type="slidenum">
              <a:rPr lang="fr-FR" smtClean="0"/>
              <a:pPr/>
              <a:t>82</a:t>
            </a:fld>
            <a:endParaRPr lang="fr-FR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ASIDE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sémantiques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à coins arrondis 15"/>
          <p:cNvSpPr/>
          <p:nvPr/>
        </p:nvSpPr>
        <p:spPr>
          <a:xfrm>
            <a:off x="1278727" y="1268760"/>
            <a:ext cx="8344877" cy="100811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fr-FR" sz="2200" dirty="0" smtClean="0">
                <a:solidFill>
                  <a:schemeClr val="tx1"/>
                </a:solidFill>
              </a:rPr>
              <a:t>Contient des informations complémentaires au document que l'on visualise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125617" y="3845961"/>
            <a:ext cx="8268318" cy="255454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FF0000"/>
                </a:solidFill>
              </a:rPr>
              <a:t>&lt;aside&gt;</a:t>
            </a:r>
            <a:r>
              <a:rPr lang="it-IT" sz="20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it-IT" sz="2000" dirty="0" smtClean="0">
                <a:solidFill>
                  <a:schemeClr val="tx1"/>
                </a:solidFill>
              </a:rPr>
              <a:t>&lt;h4&gt;Sources de l'article&lt;/h4&gt;</a:t>
            </a:r>
          </a:p>
          <a:p>
            <a:r>
              <a:rPr lang="it-IT" sz="2000" dirty="0" smtClean="0">
                <a:solidFill>
                  <a:schemeClr val="tx1"/>
                </a:solidFill>
              </a:rPr>
              <a:t> &lt;ul&gt; </a:t>
            </a:r>
          </a:p>
          <a:p>
            <a:r>
              <a:rPr lang="it-IT" sz="2000" dirty="0" smtClean="0">
                <a:solidFill>
                  <a:schemeClr val="tx1"/>
                </a:solidFill>
              </a:rPr>
              <a:t>	&lt;li&gt;&lt;a href="#"&gt;Lien 1&lt;/a&gt;&lt;/li&gt;</a:t>
            </a:r>
          </a:p>
          <a:p>
            <a:r>
              <a:rPr lang="it-IT" sz="2000" dirty="0" smtClean="0">
                <a:solidFill>
                  <a:schemeClr val="tx1"/>
                </a:solidFill>
              </a:rPr>
              <a:t> 	&lt;li&gt;&lt;a href="#"&gt;Lien 2&lt;/a&gt;&lt;/li&gt;</a:t>
            </a:r>
          </a:p>
          <a:p>
            <a:r>
              <a:rPr lang="it-IT" sz="2000" dirty="0" smtClean="0">
                <a:solidFill>
                  <a:schemeClr val="tx1"/>
                </a:solidFill>
              </a:rPr>
              <a:t> 	&lt;li&gt;&lt;a href="#"&gt;Lien 3&lt;/a&gt;&lt;/li&gt;</a:t>
            </a:r>
          </a:p>
          <a:p>
            <a:r>
              <a:rPr lang="it-IT" sz="2000" dirty="0" smtClean="0">
                <a:solidFill>
                  <a:schemeClr val="tx1"/>
                </a:solidFill>
              </a:rPr>
              <a:t> &lt;/ul&gt;</a:t>
            </a:r>
          </a:p>
          <a:p>
            <a:r>
              <a:rPr lang="it-IT" sz="2000" dirty="0" smtClean="0">
                <a:solidFill>
                  <a:schemeClr val="tx1"/>
                </a:solidFill>
              </a:rPr>
              <a:t> </a:t>
            </a:r>
            <a:r>
              <a:rPr lang="it-IT" sz="2000" b="1" dirty="0" smtClean="0">
                <a:solidFill>
                  <a:srgbClr val="FF0000"/>
                </a:solidFill>
              </a:rPr>
              <a:t>&lt;/aside&gt;</a:t>
            </a:r>
            <a:endParaRPr lang="fr-FR" sz="2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72493" y="1844824"/>
            <a:ext cx="83448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smtClean="0"/>
              <a:t>Par exemple : </a:t>
            </a:r>
          </a:p>
          <a:p>
            <a:pPr lvl="1"/>
            <a:r>
              <a:rPr lang="fr-FR" dirty="0" smtClean="0"/>
              <a:t>la définition d'un terme, </a:t>
            </a:r>
          </a:p>
          <a:p>
            <a:pPr lvl="1"/>
            <a:r>
              <a:rPr lang="fr-FR" dirty="0" smtClean="0"/>
              <a:t> préciser des sources, </a:t>
            </a:r>
          </a:p>
          <a:p>
            <a:pPr lvl="1"/>
            <a:r>
              <a:rPr lang="fr-FR" dirty="0" smtClean="0"/>
              <a:t>une liste d'articles en relation... 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numéro de diapositive 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91270F-EEA3-4153-85B1-7B67F091972E}" type="slidenum">
              <a:rPr lang="fr-FR" smtClean="0"/>
              <a:pPr/>
              <a:t>83</a:t>
            </a:fld>
            <a:endParaRPr lang="fr-FR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5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Exemple</a:t>
            </a:r>
            <a:r>
              <a:rPr kumimoji="0" lang="fr-FR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sémantiques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2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contenu 5"/>
          <p:cNvSpPr>
            <a:spLocks noGrp="1"/>
          </p:cNvSpPr>
          <p:nvPr>
            <p:ph idx="1"/>
          </p:nvPr>
        </p:nvSpPr>
        <p:spPr>
          <a:xfrm>
            <a:off x="1064566" y="1156284"/>
            <a:ext cx="4255404" cy="5394326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buNone/>
            </a:pPr>
            <a:r>
              <a:rPr lang="fr-FR" sz="1600" b="1" dirty="0" smtClean="0"/>
              <a:t>&lt;body&gt;</a:t>
            </a:r>
          </a:p>
          <a:p>
            <a:pPr>
              <a:buNone/>
            </a:pPr>
            <a:r>
              <a:rPr lang="fr-FR" sz="1600" dirty="0" smtClean="0"/>
              <a:t> </a:t>
            </a:r>
            <a:r>
              <a:rPr lang="fr-FR" sz="1600" b="1" dirty="0" smtClean="0"/>
              <a:t>&lt;header&gt;</a:t>
            </a:r>
          </a:p>
          <a:p>
            <a:pPr>
              <a:buNone/>
            </a:pPr>
            <a:r>
              <a:rPr lang="fr-FR" sz="1600" dirty="0" smtClean="0"/>
              <a:t>    </a:t>
            </a:r>
            <a:r>
              <a:rPr lang="fr-FR" sz="1600" b="1" dirty="0" smtClean="0"/>
              <a:t>&lt;h1&gt;</a:t>
            </a:r>
            <a:r>
              <a:rPr lang="fr-FR" sz="1600" dirty="0" smtClean="0"/>
              <a:t>Recettes cuisine</a:t>
            </a:r>
            <a:r>
              <a:rPr lang="fr-FR" sz="1600" b="1" dirty="0" smtClean="0"/>
              <a:t>&lt;/h1&gt;</a:t>
            </a:r>
          </a:p>
          <a:p>
            <a:pPr>
              <a:buNone/>
            </a:pPr>
            <a:r>
              <a:rPr lang="fr-FR" sz="1600" dirty="0" smtClean="0"/>
              <a:t>    </a:t>
            </a:r>
            <a:r>
              <a:rPr lang="fr-FR" sz="1600" b="1" dirty="0" smtClean="0"/>
              <a:t>&lt;h2&gt;</a:t>
            </a:r>
            <a:r>
              <a:rPr lang="fr-FR" sz="1600" dirty="0" smtClean="0"/>
              <a:t>Cuisine Tunisienne</a:t>
            </a:r>
            <a:r>
              <a:rPr lang="fr-FR" sz="1600" b="1" dirty="0" smtClean="0"/>
              <a:t>&lt;/h2&gt;</a:t>
            </a:r>
          </a:p>
          <a:p>
            <a:pPr>
              <a:buNone/>
            </a:pPr>
            <a:r>
              <a:rPr lang="fr-FR" sz="1600" dirty="0" smtClean="0"/>
              <a:t> </a:t>
            </a:r>
            <a:r>
              <a:rPr lang="fr-FR" sz="1600" b="1" dirty="0" smtClean="0"/>
              <a:t>&lt;/header&gt;</a:t>
            </a:r>
            <a:r>
              <a:rPr lang="fr-FR" sz="1600" dirty="0" smtClean="0"/>
              <a:t> </a:t>
            </a:r>
            <a:endParaRPr lang="fr-FR" sz="1600" b="1" dirty="0" smtClean="0"/>
          </a:p>
          <a:p>
            <a:pPr>
              <a:buNone/>
            </a:pPr>
            <a:r>
              <a:rPr lang="fr-FR" sz="1600" b="1" dirty="0" smtClean="0"/>
              <a:t>&lt;</a:t>
            </a:r>
            <a:r>
              <a:rPr lang="fr-FR" sz="1600" b="1" dirty="0" err="1" smtClean="0"/>
              <a:t>nav</a:t>
            </a:r>
            <a:r>
              <a:rPr lang="fr-FR" sz="1600" b="1" dirty="0" smtClean="0"/>
              <a:t>&gt;</a:t>
            </a:r>
          </a:p>
          <a:p>
            <a:pPr>
              <a:buNone/>
            </a:pPr>
            <a:r>
              <a:rPr lang="fr-FR" sz="1600" dirty="0" smtClean="0"/>
              <a:t>  </a:t>
            </a:r>
            <a:r>
              <a:rPr lang="fr-FR" sz="1600" b="1" dirty="0" smtClean="0"/>
              <a:t>&lt;</a:t>
            </a:r>
            <a:r>
              <a:rPr lang="fr-FR" sz="1600" b="1" dirty="0" err="1" smtClean="0"/>
              <a:t>ul</a:t>
            </a:r>
            <a:r>
              <a:rPr lang="fr-FR" sz="1600" b="1" dirty="0" smtClean="0"/>
              <a:t>&gt;</a:t>
            </a:r>
          </a:p>
          <a:p>
            <a:pPr>
              <a:buNone/>
            </a:pPr>
            <a:r>
              <a:rPr lang="fr-FR" sz="1600" b="1" dirty="0" smtClean="0"/>
              <a:t>    &lt;li&gt;&lt;a</a:t>
            </a:r>
            <a:r>
              <a:rPr lang="fr-FR" sz="1600" dirty="0" smtClean="0"/>
              <a:t> </a:t>
            </a:r>
            <a:r>
              <a:rPr lang="fr-FR" sz="1600" dirty="0" err="1" smtClean="0"/>
              <a:t>href</a:t>
            </a:r>
            <a:r>
              <a:rPr lang="fr-FR" sz="1600" dirty="0" smtClean="0"/>
              <a:t>="#"</a:t>
            </a:r>
            <a:r>
              <a:rPr lang="fr-FR" sz="1600" b="1" dirty="0" smtClean="0"/>
              <a:t>&gt;</a:t>
            </a:r>
            <a:r>
              <a:rPr lang="fr-FR" sz="1600" dirty="0" smtClean="0"/>
              <a:t>Gâteaux</a:t>
            </a:r>
            <a:r>
              <a:rPr lang="fr-FR" sz="1600" b="1" dirty="0" smtClean="0"/>
              <a:t>&lt;/a&gt;&lt;/li&gt;</a:t>
            </a:r>
          </a:p>
          <a:p>
            <a:pPr>
              <a:buNone/>
            </a:pPr>
            <a:r>
              <a:rPr lang="fr-FR" sz="1600" dirty="0" smtClean="0"/>
              <a:t>    </a:t>
            </a:r>
            <a:r>
              <a:rPr lang="fr-FR" sz="1600" b="1" dirty="0" smtClean="0"/>
              <a:t>&lt;li&gt;&lt;a</a:t>
            </a:r>
            <a:r>
              <a:rPr lang="fr-FR" sz="1600" dirty="0" smtClean="0"/>
              <a:t> </a:t>
            </a:r>
            <a:r>
              <a:rPr lang="fr-FR" sz="1600" dirty="0" err="1" smtClean="0"/>
              <a:t>href</a:t>
            </a:r>
            <a:r>
              <a:rPr lang="fr-FR" sz="1600" dirty="0" smtClean="0"/>
              <a:t>="#" </a:t>
            </a:r>
            <a:r>
              <a:rPr lang="fr-FR" sz="1600" b="1" dirty="0" smtClean="0"/>
              <a:t>&gt; </a:t>
            </a:r>
            <a:r>
              <a:rPr lang="fr-FR" sz="1600" dirty="0" smtClean="0"/>
              <a:t>Pattes</a:t>
            </a:r>
            <a:r>
              <a:rPr lang="fr-FR" sz="1600" b="1" dirty="0" smtClean="0"/>
              <a:t>&lt;/a&gt;&lt;/li&gt;</a:t>
            </a:r>
            <a:r>
              <a:rPr lang="fr-FR" sz="1600" dirty="0" smtClean="0"/>
              <a:t> </a:t>
            </a:r>
          </a:p>
          <a:p>
            <a:pPr>
              <a:buNone/>
            </a:pPr>
            <a:r>
              <a:rPr lang="fr-FR" sz="1600" b="1" dirty="0" smtClean="0"/>
              <a:t>    &lt;li&gt;&lt;a</a:t>
            </a:r>
            <a:r>
              <a:rPr lang="fr-FR" sz="1600" dirty="0" smtClean="0"/>
              <a:t> </a:t>
            </a:r>
            <a:r>
              <a:rPr lang="fr-FR" sz="1600" dirty="0" err="1" smtClean="0"/>
              <a:t>href</a:t>
            </a:r>
            <a:r>
              <a:rPr lang="fr-FR" sz="1600" dirty="0" smtClean="0"/>
              <a:t>="#"</a:t>
            </a:r>
            <a:r>
              <a:rPr lang="fr-FR" sz="1600" b="1" dirty="0" smtClean="0"/>
              <a:t>&gt; </a:t>
            </a:r>
            <a:r>
              <a:rPr lang="fr-FR" sz="1600" dirty="0" err="1" smtClean="0"/>
              <a:t>SaladeS</a:t>
            </a:r>
            <a:r>
              <a:rPr lang="fr-FR" sz="1600" b="1" dirty="0" smtClean="0"/>
              <a:t>&lt;/a&gt; &lt;/li&gt;</a:t>
            </a:r>
            <a:r>
              <a:rPr lang="fr-FR" sz="1600" dirty="0" smtClean="0"/>
              <a:t> </a:t>
            </a:r>
          </a:p>
          <a:p>
            <a:pPr>
              <a:buNone/>
            </a:pPr>
            <a:r>
              <a:rPr lang="fr-FR" sz="1600" b="1" dirty="0" smtClean="0"/>
              <a:t>  &lt;/</a:t>
            </a:r>
            <a:r>
              <a:rPr lang="fr-FR" sz="1600" b="1" dirty="0" err="1" smtClean="0"/>
              <a:t>ul</a:t>
            </a:r>
            <a:r>
              <a:rPr lang="fr-FR" sz="1600" b="1" dirty="0" smtClean="0"/>
              <a:t>&gt;</a:t>
            </a:r>
          </a:p>
          <a:p>
            <a:pPr>
              <a:buNone/>
            </a:pPr>
            <a:r>
              <a:rPr lang="fr-FR" sz="1600" b="1" dirty="0" smtClean="0"/>
              <a:t>&lt;/</a:t>
            </a:r>
            <a:r>
              <a:rPr lang="fr-FR" sz="1600" b="1" dirty="0" err="1" smtClean="0"/>
              <a:t>nav</a:t>
            </a:r>
            <a:r>
              <a:rPr lang="fr-FR" sz="1600" b="1" dirty="0" smtClean="0"/>
              <a:t>&gt;</a:t>
            </a:r>
            <a:r>
              <a:rPr lang="fr-FR" sz="1600" dirty="0" smtClean="0"/>
              <a:t> </a:t>
            </a:r>
          </a:p>
          <a:p>
            <a:pPr>
              <a:buNone/>
            </a:pPr>
            <a:r>
              <a:rPr lang="fr-FR" sz="1600" b="1" dirty="0" smtClean="0"/>
              <a:t>&lt;section&gt;</a:t>
            </a:r>
            <a:r>
              <a:rPr lang="fr-FR" sz="1600" dirty="0" smtClean="0"/>
              <a:t> </a:t>
            </a:r>
          </a:p>
          <a:p>
            <a:pPr>
              <a:buNone/>
            </a:pPr>
            <a:r>
              <a:rPr lang="fr-FR" sz="1600" b="1" dirty="0" smtClean="0"/>
              <a:t>&lt;</a:t>
            </a:r>
            <a:r>
              <a:rPr lang="fr-FR" sz="1600" b="1" dirty="0" err="1" smtClean="0"/>
              <a:t>aside</a:t>
            </a:r>
            <a:r>
              <a:rPr lang="fr-FR" sz="1600" b="1" dirty="0" smtClean="0"/>
              <a:t>&gt;</a:t>
            </a:r>
            <a:r>
              <a:rPr lang="fr-FR" sz="1600" dirty="0" smtClean="0"/>
              <a:t> </a:t>
            </a:r>
          </a:p>
          <a:p>
            <a:pPr>
              <a:buNone/>
            </a:pPr>
            <a:r>
              <a:rPr lang="fr-FR" sz="1600" b="1" dirty="0" smtClean="0"/>
              <a:t>&lt;h1&gt;</a:t>
            </a:r>
            <a:r>
              <a:rPr lang="fr-FR" sz="1600" dirty="0" smtClean="0"/>
              <a:t>À propos de l'auteur</a:t>
            </a:r>
            <a:r>
              <a:rPr lang="fr-FR" sz="1600" b="1" dirty="0" smtClean="0"/>
              <a:t>&lt;/h1&gt;</a:t>
            </a:r>
            <a:endParaRPr lang="fr-FR" sz="1600" dirty="0" smtClean="0"/>
          </a:p>
          <a:p>
            <a:pPr>
              <a:buNone/>
            </a:pPr>
            <a:r>
              <a:rPr lang="fr-FR" sz="1600" b="1" dirty="0" smtClean="0"/>
              <a:t>&lt;p&gt;</a:t>
            </a:r>
            <a:r>
              <a:rPr lang="fr-FR" sz="1600" dirty="0" smtClean="0"/>
              <a:t>C'est moi, </a:t>
            </a:r>
            <a:r>
              <a:rPr lang="fr-FR" sz="1600" dirty="0" err="1" smtClean="0"/>
              <a:t>Foulen</a:t>
            </a:r>
            <a:r>
              <a:rPr lang="fr-FR" sz="1600" dirty="0" smtClean="0"/>
              <a:t> ! Je suis né un 14 Janvier 1994.</a:t>
            </a:r>
            <a:r>
              <a:rPr lang="fr-FR" sz="1600" b="1" dirty="0" smtClean="0"/>
              <a:t>&lt;/p&gt;</a:t>
            </a:r>
          </a:p>
          <a:p>
            <a:pPr>
              <a:buNone/>
            </a:pPr>
            <a:r>
              <a:rPr lang="fr-FR" sz="1600" dirty="0" smtClean="0"/>
              <a:t> </a:t>
            </a:r>
            <a:r>
              <a:rPr lang="fr-FR" sz="1600" b="1" dirty="0" smtClean="0"/>
              <a:t>&lt;/</a:t>
            </a:r>
            <a:r>
              <a:rPr lang="fr-FR" sz="1600" b="1" dirty="0" err="1" smtClean="0"/>
              <a:t>aside</a:t>
            </a:r>
            <a:r>
              <a:rPr lang="fr-FR" sz="1600" b="1" dirty="0" smtClean="0"/>
              <a:t>&gt;</a:t>
            </a:r>
            <a:r>
              <a:rPr lang="fr-FR" sz="1600" dirty="0" smtClean="0"/>
              <a:t> </a:t>
            </a:r>
          </a:p>
          <a:p>
            <a:pPr>
              <a:buNone/>
            </a:pPr>
            <a:endParaRPr lang="fr-FR" sz="1600" dirty="0"/>
          </a:p>
        </p:txBody>
      </p:sp>
      <p:sp>
        <p:nvSpPr>
          <p:cNvPr id="21" name="Espace réservé du contenu 6"/>
          <p:cNvSpPr txBox="1">
            <a:spLocks/>
          </p:cNvSpPr>
          <p:nvPr/>
        </p:nvSpPr>
        <p:spPr>
          <a:xfrm>
            <a:off x="5508997" y="1156284"/>
            <a:ext cx="3929343" cy="5394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&lt;article&gt;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&lt;h1&gt;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 suis un grand Chef de cuisine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&lt;/h1&gt;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&lt;p&gt;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texte de </a:t>
            </a:r>
            <a:r>
              <a:rPr lang="fr-FR" sz="1600" kern="0" dirty="0" smtClean="0"/>
              <a:t>l'article texte de l'article</a:t>
            </a:r>
            <a:endParaRPr kumimoji="0" lang="fr-FR" sz="16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&lt;/p&gt;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&lt;/article&gt;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&lt;/section&gt;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fr-FR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footer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&lt;p&gt;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Copyright </a:t>
            </a:r>
            <a:r>
              <a:rPr kumimoji="0" lang="fr-F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Foulen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 Tous droits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réservés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fr-FR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&lt;a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href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="#"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 contacter !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&lt;/a&gt;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&lt;/p&gt;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</a:t>
            </a:r>
            <a:r>
              <a:rPr kumimoji="0" lang="fr-FR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footer</a:t>
            </a: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&lt;/body&gt;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&lt;/html&gt;</a:t>
            </a:r>
            <a:endParaRPr kumimoji="0" lang="fr-FR" sz="16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fr-FR" sz="32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/>
          <p:cNvSpPr txBox="1">
            <a:spLocks/>
          </p:cNvSpPr>
          <p:nvPr/>
        </p:nvSpPr>
        <p:spPr>
          <a:xfrm>
            <a:off x="956448" y="1147056"/>
            <a:ext cx="8765410" cy="32180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7200" dirty="0" smtClean="0"/>
              <a:t>La lecture </a:t>
            </a:r>
          </a:p>
          <a:p>
            <a:pPr fontAlgn="auto">
              <a:spcAft>
                <a:spcPts val="0"/>
              </a:spcAft>
              <a:defRPr/>
            </a:pPr>
            <a:r>
              <a:rPr lang="fr-FR" sz="7200" dirty="0" smtClean="0"/>
              <a:t>audio et vidéo avec</a:t>
            </a:r>
          </a:p>
          <a:p>
            <a:pPr fontAlgn="auto">
              <a:spcAft>
                <a:spcPts val="0"/>
              </a:spcAft>
              <a:defRPr/>
            </a:pPr>
            <a:r>
              <a:rPr lang="fr-FR" sz="7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&lt;audio&gt; </a:t>
            </a:r>
            <a:r>
              <a:rPr lang="fr-FR" sz="7200" dirty="0" smtClean="0"/>
              <a:t>et </a:t>
            </a:r>
            <a:r>
              <a:rPr lang="fr-FR" sz="7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&lt;video&gt;</a:t>
            </a:r>
            <a:endParaRPr lang="fr-FR" sz="72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8" name="Titre 8"/>
          <p:cNvSpPr txBox="1">
            <a:spLocks/>
          </p:cNvSpPr>
          <p:nvPr/>
        </p:nvSpPr>
        <p:spPr>
          <a:xfrm>
            <a:off x="1108899" y="58738"/>
            <a:ext cx="8498179" cy="576262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nouvelles balises </a:t>
            </a:r>
            <a:r>
              <a:rPr lang="fr-FR" sz="4000" smtClean="0">
                <a:solidFill>
                  <a:srgbClr val="C00000"/>
                </a:solidFill>
              </a:rPr>
              <a:t>&lt;audio&gt; </a:t>
            </a:r>
            <a:r>
              <a:rPr lang="fr-FR" sz="4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</a:t>
            </a:r>
            <a:r>
              <a:rPr lang="fr-FR" sz="4000" smtClean="0">
                <a:solidFill>
                  <a:srgbClr val="C00000"/>
                </a:solidFill>
              </a:rPr>
              <a:t>&lt;video&gt;</a:t>
            </a:r>
            <a:endParaRPr lang="fr-FR" sz="4000" dirty="0">
              <a:solidFill>
                <a:srgbClr val="C00000"/>
              </a:solidFill>
            </a:endParaRPr>
          </a:p>
        </p:txBody>
      </p:sp>
      <p:sp>
        <p:nvSpPr>
          <p:cNvPr id="32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audio et video</a:t>
            </a:r>
          </a:p>
        </p:txBody>
      </p:sp>
      <p:pic>
        <p:nvPicPr>
          <p:cNvPr id="245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6747" y="4670425"/>
            <a:ext cx="3036391" cy="174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2573" y="4875213"/>
            <a:ext cx="2952328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84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nouvelles </a:t>
            </a:r>
            <a:r>
              <a:rPr lang="fr-FR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balises </a:t>
            </a:r>
            <a:r>
              <a:rPr lang="fr-FR" sz="4000" dirty="0" smtClean="0">
                <a:solidFill>
                  <a:srgbClr val="C00000"/>
                </a:solidFill>
              </a:rPr>
              <a:t>&lt;audio&gt; </a:t>
            </a:r>
            <a:r>
              <a:rPr lang="fr-FR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</a:t>
            </a:r>
            <a:r>
              <a:rPr lang="fr-FR" sz="4000" dirty="0" smtClean="0">
                <a:solidFill>
                  <a:srgbClr val="C00000"/>
                </a:solidFill>
              </a:rPr>
              <a:t>&lt;video</a:t>
            </a:r>
            <a:r>
              <a:rPr lang="fr-FR" sz="4000" dirty="0">
                <a:solidFill>
                  <a:srgbClr val="C00000"/>
                </a:solidFill>
              </a:rPr>
              <a:t>&gt;</a:t>
            </a:r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ous-titre 7"/>
          <p:cNvSpPr txBox="1">
            <a:spLocks/>
          </p:cNvSpPr>
          <p:nvPr/>
        </p:nvSpPr>
        <p:spPr>
          <a:xfrm>
            <a:off x="1137597" y="1047765"/>
            <a:ext cx="8688903" cy="22955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Une des </a:t>
            </a:r>
            <a:r>
              <a:rPr lang="fr-FR" sz="2400" dirty="0" smtClean="0">
                <a:solidFill>
                  <a:srgbClr val="0070C0"/>
                </a:solidFill>
              </a:rPr>
              <a:t>grandes nouveautés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 </a:t>
            </a:r>
            <a:r>
              <a:rPr lang="fr-FR" sz="2400" dirty="0" smtClean="0">
                <a:solidFill>
                  <a:schemeClr val="tx1"/>
                </a:solidFill>
              </a:rPr>
              <a:t>l’HTML 5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 la prise en charge </a:t>
            </a:r>
            <a:r>
              <a:rPr lang="fr-FR" sz="2400" dirty="0" smtClean="0">
                <a:solidFill>
                  <a:srgbClr val="0070C0"/>
                </a:solidFill>
              </a:rPr>
              <a:t>sans plugins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de la lecture des flux </a:t>
            </a:r>
            <a:r>
              <a:rPr lang="fr-FR" sz="2400" dirty="0" smtClean="0">
                <a:solidFill>
                  <a:srgbClr val="00B050"/>
                </a:solidFill>
              </a:rPr>
              <a:t>audio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et </a:t>
            </a:r>
            <a:r>
              <a:rPr lang="fr-FR" sz="2400" dirty="0" smtClean="0">
                <a:solidFill>
                  <a:srgbClr val="00B050"/>
                </a:solidFill>
              </a:rPr>
              <a:t>vidéo</a:t>
            </a: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Fondamentalement, les nouvelles balises </a:t>
            </a:r>
            <a:r>
              <a:rPr lang="fr-FR" sz="2400" dirty="0" smtClean="0">
                <a:solidFill>
                  <a:srgbClr val="FF0000"/>
                </a:solidFill>
              </a:rPr>
              <a:t>&lt;audio&gt; </a:t>
            </a:r>
            <a:r>
              <a:rPr lang="fr-FR" sz="2400" dirty="0" smtClean="0">
                <a:solidFill>
                  <a:schemeClr val="tx1"/>
                </a:solidFill>
              </a:rPr>
              <a:t>et </a:t>
            </a:r>
            <a:r>
              <a:rPr lang="fr-FR" sz="2400" dirty="0" smtClean="0">
                <a:solidFill>
                  <a:srgbClr val="FF0000"/>
                </a:solidFill>
              </a:rPr>
              <a:t>&lt;video&gt;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 comporte de </a:t>
            </a:r>
            <a:r>
              <a:rPr lang="fr-FR" sz="2400" dirty="0" smtClean="0">
                <a:solidFill>
                  <a:schemeClr val="tx1"/>
                </a:solidFill>
              </a:rPr>
              <a:t>la même manière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s’utilisent quasiment de la </a:t>
            </a:r>
            <a:r>
              <a:rPr lang="fr-FR" sz="2400" dirty="0" smtClean="0">
                <a:solidFill>
                  <a:srgbClr val="00B050"/>
                </a:solidFill>
              </a:rPr>
              <a:t>même façon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que l’inclusion d’une simple image !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951129" y="4156075"/>
            <a:ext cx="4364706" cy="338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&lt;video </a:t>
            </a:r>
            <a:r>
              <a:rPr lang="fr-FR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fr-FR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video.webm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fr-FR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&gt;&lt;/video&gt;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21578" y="3716338"/>
            <a:ext cx="6737782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syntaxe minimale pour la lecture d’un fichier </a:t>
            </a:r>
            <a:r>
              <a:rPr lang="fr-FR" sz="2000" dirty="0">
                <a:solidFill>
                  <a:srgbClr val="C00000"/>
                </a:solidFill>
                <a:latin typeface="+mn-lt"/>
                <a:cs typeface="+mn-cs"/>
              </a:rPr>
              <a:t>vidéo</a:t>
            </a: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 :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11453" y="4652963"/>
            <a:ext cx="6901501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syntaxe minimale pour la lecture d’un fichier </a:t>
            </a:r>
            <a:r>
              <a:rPr lang="fr-FR" sz="2000" dirty="0">
                <a:solidFill>
                  <a:srgbClr val="C00000"/>
                </a:solidFill>
                <a:latin typeface="+mn-lt"/>
                <a:cs typeface="+mn-cs"/>
              </a:rPr>
              <a:t>audio</a:t>
            </a: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711459" y="5476875"/>
            <a:ext cx="6747909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syntaxe minimale pour l’inclusion d’une </a:t>
            </a:r>
            <a:r>
              <a:rPr lang="fr-FR" sz="2000" dirty="0">
                <a:solidFill>
                  <a:srgbClr val="C00000"/>
                </a:solidFill>
                <a:latin typeface="+mn-lt"/>
                <a:cs typeface="+mn-cs"/>
              </a:rPr>
              <a:t>image</a:t>
            </a: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 :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969696" y="5876925"/>
            <a:ext cx="5801041" cy="338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fr-FR" sz="16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img</a:t>
            </a:r>
            <a:r>
              <a:rPr lang="fr-FR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fr-FR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image.png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"  </a:t>
            </a:r>
            <a:r>
              <a:rPr lang="fr-FR" sz="16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alt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="Une image !"</a:t>
            </a:r>
            <a:r>
              <a:rPr lang="fr-FR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951121" y="5095890"/>
            <a:ext cx="5434784" cy="339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&lt;audio </a:t>
            </a:r>
            <a:r>
              <a:rPr lang="fr-FR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fr-FR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audio.mp3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" </a:t>
            </a:r>
            <a:r>
              <a:rPr lang="fr-FR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controls</a:t>
            </a:r>
            <a:r>
              <a:rPr lang="fr-FR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&gt;&lt;/audio&gt;</a:t>
            </a:r>
          </a:p>
        </p:txBody>
      </p:sp>
      <p:sp>
        <p:nvSpPr>
          <p:cNvPr id="31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audio et video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85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25" grpId="0"/>
      <p:bldP spid="27" grpId="0"/>
      <p:bldP spid="29" grpId="0" animBg="1"/>
      <p:bldP spid="3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nouvelle balise </a:t>
            </a:r>
            <a:r>
              <a:rPr lang="fr-FR" sz="4000" dirty="0" smtClean="0">
                <a:solidFill>
                  <a:srgbClr val="C00000"/>
                </a:solidFill>
              </a:rPr>
              <a:t>&lt;video</a:t>
            </a:r>
            <a:r>
              <a:rPr lang="fr-FR" sz="4000" dirty="0">
                <a:solidFill>
                  <a:srgbClr val="C00000"/>
                </a:solidFill>
              </a:rPr>
              <a:t>&gt;</a:t>
            </a:r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ous-titre 7"/>
          <p:cNvSpPr txBox="1">
            <a:spLocks/>
          </p:cNvSpPr>
          <p:nvPr/>
        </p:nvSpPr>
        <p:spPr>
          <a:xfrm>
            <a:off x="1262490" y="1062038"/>
            <a:ext cx="8305769" cy="9271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simple syntaxe</a:t>
            </a:r>
          </a:p>
          <a:p>
            <a:pPr marL="0" lvl="1" algn="l" fontAlgn="auto">
              <a:spcAft>
                <a:spcPts val="0"/>
              </a:spcAft>
              <a:defRPr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ous offre donc la possibilité de lire une vidéo directement dans notre navigateur :</a:t>
            </a:r>
            <a:endParaRPr lang="fr-FR" sz="2400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92" y="2690451"/>
            <a:ext cx="4134159" cy="269461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4" name="Rectangle 20"/>
          <p:cNvSpPr>
            <a:spLocks noChangeArrowheads="1"/>
          </p:cNvSpPr>
          <p:nvPr/>
        </p:nvSpPr>
        <p:spPr bwMode="auto">
          <a:xfrm>
            <a:off x="1854924" y="5394325"/>
            <a:ext cx="33503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 i="1">
                <a:solidFill>
                  <a:srgbClr val="0070C0"/>
                </a:solidFill>
              </a:rPr>
              <a:t>Aperçus dans Google Chrome </a:t>
            </a:r>
            <a:endParaRPr lang="fr-FR" sz="1600" i="1" u="sng"/>
          </a:p>
        </p:txBody>
      </p:sp>
      <p:sp>
        <p:nvSpPr>
          <p:cNvPr id="22" name="Rectangle 21"/>
          <p:cNvSpPr/>
          <p:nvPr/>
        </p:nvSpPr>
        <p:spPr>
          <a:xfrm>
            <a:off x="5627204" y="2706688"/>
            <a:ext cx="3961317" cy="26765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Cependant, l’absence de l’attribut </a:t>
            </a:r>
            <a:r>
              <a:rPr lang="fr-FR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controls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implique que la lecture, la pause et le stop doivent s’effectuer avec le clique droit ce qui n’est pas très pratique….</a:t>
            </a:r>
            <a:endParaRPr lang="fr-FR" sz="24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133477" y="1146175"/>
            <a:ext cx="4364706" cy="338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&lt;video </a:t>
            </a:r>
            <a:r>
              <a:rPr lang="fr-FR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fr-FR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video.webm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fr-FR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&gt;&lt;/video&gt;</a:t>
            </a:r>
          </a:p>
        </p:txBody>
      </p:sp>
      <p:sp>
        <p:nvSpPr>
          <p:cNvPr id="18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audio et video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86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4" grpId="0"/>
      <p:bldP spid="22" grpId="0"/>
      <p:bldP spid="1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nouvelle balise </a:t>
            </a:r>
            <a:r>
              <a:rPr lang="fr-FR" sz="4000" dirty="0" smtClean="0">
                <a:solidFill>
                  <a:srgbClr val="C00000"/>
                </a:solidFill>
              </a:rPr>
              <a:t>&lt;</a:t>
            </a:r>
            <a:r>
              <a:rPr lang="fr-FR" sz="4000" dirty="0" err="1" smtClean="0">
                <a:solidFill>
                  <a:srgbClr val="C00000"/>
                </a:solidFill>
              </a:rPr>
              <a:t>video</a:t>
            </a:r>
            <a:r>
              <a:rPr lang="fr-FR" sz="4000" dirty="0" smtClean="0">
                <a:solidFill>
                  <a:srgbClr val="C00000"/>
                </a:solidFill>
              </a:rPr>
              <a:t>&gt;               </a:t>
            </a:r>
            <a:r>
              <a:rPr lang="fr-FR" sz="4000" dirty="0" smtClean="0">
                <a:solidFill>
                  <a:srgbClr val="C00000"/>
                </a:solidFill>
                <a:hlinkClick r:id="rId2" action="ppaction://hlinkfile"/>
              </a:rPr>
              <a:t>test</a:t>
            </a:r>
            <a:endParaRPr lang="fr-FR" sz="4000" dirty="0">
              <a:solidFill>
                <a:srgbClr val="C00000"/>
              </a:solidFill>
            </a:endParaRPr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ous-titre 7"/>
          <p:cNvSpPr txBox="1">
            <a:spLocks/>
          </p:cNvSpPr>
          <p:nvPr/>
        </p:nvSpPr>
        <p:spPr>
          <a:xfrm>
            <a:off x="1262490" y="908050"/>
            <a:ext cx="8305769" cy="1143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Code source d’un élément </a:t>
            </a:r>
            <a:r>
              <a:rPr lang="fr-FR" sz="2400" dirty="0" smtClean="0">
                <a:solidFill>
                  <a:srgbClr val="FF0000"/>
                </a:solidFill>
              </a:rPr>
              <a:t>&lt;video&gt;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plus complet avec le contrôle, la taille, l’image d’intro, les différentes sources et le texte alternatif.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57886" y="2148388"/>
            <a:ext cx="8115202" cy="2074414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&lt;video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width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"360"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height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"640"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poster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"image.jpg"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controls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&gt;</a:t>
            </a:r>
            <a:endParaRPr lang="fr-FR" sz="1600" dirty="0">
              <a:latin typeface="+mn-lt"/>
              <a:ea typeface="Calibri"/>
              <a:cs typeface="Times New Roman"/>
            </a:endParaRPr>
          </a:p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&lt;source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src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"video.mp4"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"video/mp4"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/&gt;</a:t>
            </a:r>
            <a:endParaRPr lang="fr-FR" sz="1600" dirty="0">
              <a:latin typeface="+mn-lt"/>
              <a:ea typeface="Calibri"/>
              <a:cs typeface="Times New Roman"/>
            </a:endParaRPr>
          </a:p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&lt;source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src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video.webm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"video/</a:t>
            </a:r>
            <a:r>
              <a:rPr lang="en-US" sz="16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webm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/&gt;</a:t>
            </a:r>
            <a:endParaRPr lang="fr-FR" sz="1600" dirty="0">
              <a:latin typeface="+mn-lt"/>
              <a:ea typeface="Calibri"/>
              <a:cs typeface="Times New Roman"/>
            </a:endParaRPr>
          </a:p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&lt;source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src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video.ogv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"video/</a:t>
            </a:r>
            <a:r>
              <a:rPr lang="en-US" sz="16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ogg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/&gt;</a:t>
            </a:r>
            <a:endParaRPr lang="fr-FR" sz="1600" dirty="0">
              <a:latin typeface="+mn-lt"/>
              <a:ea typeface="Calibri"/>
              <a:cs typeface="Times New Roman"/>
            </a:endParaRPr>
          </a:p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 l'alternative à la vidéo : un lien de téléchargement, un message, etc.</a:t>
            </a:r>
            <a:endParaRPr lang="fr-FR" sz="1600" dirty="0">
              <a:latin typeface="+mn-lt"/>
              <a:ea typeface="Calibri"/>
              <a:cs typeface="Times New Roman"/>
            </a:endParaRPr>
          </a:p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/>
            </a:pP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&lt;/video&gt;</a:t>
            </a:r>
            <a:endParaRPr lang="fr-FR" sz="1600" dirty="0">
              <a:latin typeface="+mn-lt"/>
              <a:ea typeface="Calibri"/>
              <a:cs typeface="Times New Roman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33" y="4221088"/>
            <a:ext cx="3960440" cy="213476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416219" y="3794139"/>
            <a:ext cx="415204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Exactement la même vidéo que précédemment mais avec </a:t>
            </a:r>
            <a:r>
              <a:rPr lang="fr-FR" sz="2000" dirty="0">
                <a:solidFill>
                  <a:srgbClr val="0070C0"/>
                </a:solidFill>
                <a:latin typeface="+mn-lt"/>
                <a:cs typeface="+mn-cs"/>
              </a:rPr>
              <a:t>l’image d’intro </a:t>
            </a: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et le </a:t>
            </a:r>
            <a:r>
              <a:rPr lang="fr-FR" sz="2000" dirty="0">
                <a:solidFill>
                  <a:srgbClr val="0070C0"/>
                </a:solidFill>
                <a:latin typeface="+mn-lt"/>
                <a:cs typeface="+mn-cs"/>
              </a:rPr>
              <a:t>contrôleur</a:t>
            </a: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cs"/>
              </a:rPr>
              <a:t> visible par le client.</a:t>
            </a:r>
            <a:endParaRPr lang="fr-FR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660" name="Rectangle 15"/>
          <p:cNvSpPr>
            <a:spLocks noChangeArrowheads="1"/>
          </p:cNvSpPr>
          <p:nvPr/>
        </p:nvSpPr>
        <p:spPr bwMode="auto">
          <a:xfrm>
            <a:off x="1699644" y="6329378"/>
            <a:ext cx="33503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600" i="1" dirty="0" smtClean="0">
                <a:solidFill>
                  <a:srgbClr val="0070C0"/>
                </a:solidFill>
              </a:rPr>
              <a:t>Aperçus </a:t>
            </a:r>
            <a:r>
              <a:rPr lang="fr-FR" sz="1600" i="1" dirty="0">
                <a:solidFill>
                  <a:srgbClr val="0070C0"/>
                </a:solidFill>
              </a:rPr>
              <a:t>dans </a:t>
            </a:r>
            <a:r>
              <a:rPr lang="fr-FR" sz="1600" i="1" dirty="0" err="1">
                <a:solidFill>
                  <a:srgbClr val="0070C0"/>
                </a:solidFill>
              </a:rPr>
              <a:t>Mozilla</a:t>
            </a:r>
            <a:r>
              <a:rPr lang="fr-FR" sz="1600" i="1" dirty="0">
                <a:solidFill>
                  <a:srgbClr val="0070C0"/>
                </a:solidFill>
              </a:rPr>
              <a:t> </a:t>
            </a:r>
            <a:r>
              <a:rPr lang="fr-FR" sz="1600" i="1" dirty="0" err="1">
                <a:solidFill>
                  <a:srgbClr val="0070C0"/>
                </a:solidFill>
              </a:rPr>
              <a:t>Firefox</a:t>
            </a:r>
            <a:endParaRPr lang="fr-FR" sz="1600" i="1" u="sng" dirty="0"/>
          </a:p>
        </p:txBody>
      </p:sp>
      <p:sp>
        <p:nvSpPr>
          <p:cNvPr id="18" name="Rectangle 17"/>
          <p:cNvSpPr/>
          <p:nvPr/>
        </p:nvSpPr>
        <p:spPr>
          <a:xfrm>
            <a:off x="5568123" y="5735638"/>
            <a:ext cx="3963004" cy="647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 balise </a:t>
            </a:r>
            <a:r>
              <a:rPr lang="fr-FR" dirty="0">
                <a:solidFill>
                  <a:srgbClr val="FF0000"/>
                </a:solidFill>
              </a:rPr>
              <a:t>&lt;video&gt;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possède également l’attribut </a:t>
            </a:r>
            <a:r>
              <a:rPr lang="fr-FR" dirty="0" err="1">
                <a:solidFill>
                  <a:srgbClr val="00B050"/>
                </a:solidFill>
              </a:rPr>
              <a:t>autoplay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fr-FR" dirty="0" err="1">
                <a:solidFill>
                  <a:srgbClr val="00B050"/>
                </a:solidFill>
              </a:rPr>
              <a:t>preload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et </a:t>
            </a:r>
            <a:r>
              <a:rPr lang="fr-FR" dirty="0" err="1">
                <a:solidFill>
                  <a:srgbClr val="00B050"/>
                </a:solidFill>
              </a:rPr>
              <a:t>loop</a:t>
            </a:r>
            <a:endParaRPr lang="fr-FR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audio et video</a:t>
            </a: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87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attributs de la balise </a:t>
            </a:r>
            <a:r>
              <a:rPr lang="fr-FR" sz="4000" dirty="0" smtClean="0">
                <a:solidFill>
                  <a:srgbClr val="C00000"/>
                </a:solidFill>
              </a:rPr>
              <a:t>&lt;</a:t>
            </a:r>
            <a:r>
              <a:rPr lang="fr-FR" sz="4000" dirty="0" err="1" smtClean="0">
                <a:solidFill>
                  <a:srgbClr val="C00000"/>
                </a:solidFill>
              </a:rPr>
              <a:t>video</a:t>
            </a:r>
            <a:r>
              <a:rPr lang="fr-FR" sz="4000" dirty="0" smtClean="0">
                <a:solidFill>
                  <a:srgbClr val="C00000"/>
                </a:solidFill>
              </a:rPr>
              <a:t>&gt;</a:t>
            </a:r>
            <a:endParaRPr lang="fr-FR" sz="4000" dirty="0">
              <a:solidFill>
                <a:srgbClr val="C00000"/>
              </a:solidFill>
            </a:endParaRPr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audio et video</a:t>
            </a:r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88</a:t>
            </a:fld>
            <a:endParaRPr lang="fr-BE"/>
          </a:p>
        </p:txBody>
      </p:sp>
      <p:sp>
        <p:nvSpPr>
          <p:cNvPr id="37" name="Rectangle 36"/>
          <p:cNvSpPr/>
          <p:nvPr/>
        </p:nvSpPr>
        <p:spPr>
          <a:xfrm>
            <a:off x="-2195854" y="-11260632"/>
            <a:ext cx="1029714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/>
              <a:t>controls</a:t>
            </a:r>
            <a:r>
              <a:rPr lang="fr-FR" sz="2000" dirty="0" smtClean="0"/>
              <a:t> : pour ajouter les boutons « Lecture », « Pause »   </a:t>
            </a:r>
          </a:p>
          <a:p>
            <a:r>
              <a:rPr lang="fr-FR" sz="2000" dirty="0" smtClean="0"/>
              <a:t>                 et la barre de défilement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err="1" smtClean="0"/>
              <a:t>width</a:t>
            </a:r>
            <a:r>
              <a:rPr lang="fr-FR" sz="2000" dirty="0" smtClean="0"/>
              <a:t> : pour modifier la largeur de l'outil de lecture audio.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err="1" smtClean="0"/>
              <a:t>loop</a:t>
            </a:r>
            <a:r>
              <a:rPr lang="fr-FR" sz="2000" dirty="0" smtClean="0"/>
              <a:t> : la musique sera jouée en boucle. 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err="1" smtClean="0"/>
              <a:t>autoplay</a:t>
            </a:r>
            <a:r>
              <a:rPr lang="fr-FR" sz="2000" dirty="0" smtClean="0"/>
              <a:t> : la musique sera jouée dès le chargement de la </a:t>
            </a:r>
          </a:p>
          <a:p>
            <a:pPr>
              <a:buNone/>
            </a:pPr>
            <a:r>
              <a:rPr lang="fr-FR" sz="2000" dirty="0" smtClean="0"/>
              <a:t>                    page.</a:t>
            </a:r>
          </a:p>
          <a:p>
            <a:r>
              <a:rPr lang="fr-BE" sz="2000" dirty="0" err="1" smtClean="0"/>
              <a:t>Preload</a:t>
            </a:r>
            <a:r>
              <a:rPr lang="fr-BE" sz="2000" dirty="0" smtClean="0"/>
              <a:t> (on ne peut pas le forcer, ça dépend du </a:t>
            </a:r>
            <a:r>
              <a:rPr lang="fr-BE" sz="2000" dirty="0" err="1" smtClean="0"/>
              <a:t>nav</a:t>
            </a:r>
            <a:r>
              <a:rPr lang="fr-BE" sz="2000" dirty="0" smtClean="0"/>
              <a:t>.)</a:t>
            </a:r>
          </a:p>
          <a:p>
            <a:pPr lvl="2" indent="-246888">
              <a:buFont typeface="Wingdings 2"/>
              <a:buChar char=""/>
              <a:defRPr/>
            </a:pPr>
            <a:r>
              <a:rPr lang="fr-BE" sz="2000" dirty="0" smtClean="0"/>
              <a:t>auto (par défaut)</a:t>
            </a:r>
          </a:p>
          <a:p>
            <a:pPr lvl="2" indent="-246888">
              <a:buFont typeface="Wingdings 2"/>
              <a:buChar char=""/>
              <a:defRPr/>
            </a:pPr>
            <a:r>
              <a:rPr lang="fr-BE" sz="2000" dirty="0" err="1" smtClean="0"/>
              <a:t>metadata</a:t>
            </a:r>
            <a:r>
              <a:rPr lang="fr-BE" sz="2000" dirty="0" smtClean="0"/>
              <a:t> : charge uniquement les métadonnées (durée, dimensions, etc.).</a:t>
            </a:r>
          </a:p>
          <a:p>
            <a:pPr lvl="2" indent="-246888">
              <a:buFont typeface="Wingdings 2"/>
              <a:buChar char=""/>
              <a:defRPr/>
            </a:pPr>
            <a:r>
              <a:rPr lang="fr-BE" sz="2000" dirty="0" smtClean="0"/>
              <a:t>none : pas de </a:t>
            </a:r>
            <a:r>
              <a:rPr lang="fr-BE" sz="2000" dirty="0" err="1" smtClean="0"/>
              <a:t>préchargement</a:t>
            </a:r>
            <a:r>
              <a:rPr lang="fr-BE" sz="2000" dirty="0" smtClean="0"/>
              <a:t>. Utile si vous nous voulez pas gaspiller de bande passante sur votre site.</a:t>
            </a:r>
          </a:p>
          <a:p>
            <a:endParaRPr lang="fr-FR" sz="4200" dirty="0" smtClean="0"/>
          </a:p>
        </p:txBody>
      </p:sp>
      <p:sp>
        <p:nvSpPr>
          <p:cNvPr id="38" name="Espace réservé du contenu 1"/>
          <p:cNvSpPr txBox="1">
            <a:spLocks/>
          </p:cNvSpPr>
          <p:nvPr/>
        </p:nvSpPr>
        <p:spPr bwMode="auto">
          <a:xfrm>
            <a:off x="1116509" y="1196752"/>
            <a:ext cx="8280920" cy="49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4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controls</a:t>
            </a: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 : pour ajouter les boutons « Lecture », « Pause »  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et la barre de défilement</a:t>
            </a:r>
            <a:b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fr-FR" sz="4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4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Width</a:t>
            </a:r>
            <a:r>
              <a:rPr kumimoji="0" lang="fr-FR" sz="4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fr-FR" sz="4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height</a:t>
            </a: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b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fr-FR" sz="4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4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loop</a:t>
            </a:r>
            <a:r>
              <a:rPr kumimoji="0" lang="fr-FR" sz="4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 : </a:t>
            </a: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(jouer en boucle.)</a:t>
            </a:r>
            <a:b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fr-FR" sz="4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4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autoplay</a:t>
            </a: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 : la musique sera jouée dès le chargement de la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page.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BE" sz="4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Preload</a:t>
            </a: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(on ne peut pas le forcer, ça dépend du </a:t>
            </a:r>
            <a:r>
              <a:rPr kumimoji="0" lang="fr-BE" sz="4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nav</a:t>
            </a: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.)</a:t>
            </a:r>
          </a:p>
          <a:p>
            <a:pPr marL="914400" marR="0" lvl="2" indent="-246888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auto (par défaut)</a:t>
            </a:r>
          </a:p>
          <a:p>
            <a:pPr marL="914400" marR="0" lvl="2" indent="-246888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BE" sz="4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metadata</a:t>
            </a: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: charge uniquement les métadonnées (durée, dimensions, etc.).</a:t>
            </a:r>
          </a:p>
          <a:p>
            <a:pPr marL="914400" marR="0" lvl="2" indent="-246888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none : pas de </a:t>
            </a:r>
            <a:r>
              <a:rPr kumimoji="0" lang="fr-BE" sz="4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préchargement</a:t>
            </a: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Utile si vous nous voulez pas gaspiller de bande passante sur votre site.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fr-FR" sz="4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fr-FR" sz="4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nouvelle balise </a:t>
            </a:r>
            <a:r>
              <a:rPr lang="fr-FR" sz="4000" dirty="0" smtClean="0">
                <a:solidFill>
                  <a:srgbClr val="C00000"/>
                </a:solidFill>
              </a:rPr>
              <a:t>&lt;audio&gt;</a:t>
            </a:r>
            <a:endParaRPr lang="fr-FR" sz="4000" dirty="0">
              <a:solidFill>
                <a:srgbClr val="C00000"/>
              </a:solidFill>
            </a:endParaRPr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ous-titre 7"/>
          <p:cNvSpPr txBox="1">
            <a:spLocks/>
          </p:cNvSpPr>
          <p:nvPr/>
        </p:nvSpPr>
        <p:spPr>
          <a:xfrm>
            <a:off x="1262490" y="1062038"/>
            <a:ext cx="8305769" cy="22225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syntaxe</a:t>
            </a:r>
          </a:p>
          <a:p>
            <a:pPr marL="0" lvl="1" algn="l" fontAlgn="auto">
              <a:spcAft>
                <a:spcPts val="0"/>
              </a:spcAft>
              <a:defRPr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ous offre la possibilité de lire un fichier audio directement dans notre navigateur tout comme pour la vidéo.</a:t>
            </a:r>
          </a:p>
          <a:p>
            <a:pPr marL="0" lvl="1" algn="l" fontAlgn="auto">
              <a:spcAft>
                <a:spcPts val="0"/>
              </a:spcAft>
              <a:defRPr/>
            </a:pPr>
            <a:endParaRPr lang="fr-FR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Aperçus dans les principaux navigateurs :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252432" y="1146175"/>
            <a:ext cx="5434784" cy="338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&lt;audio </a:t>
            </a:r>
            <a:r>
              <a:rPr lang="fr-FR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src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fr-FR" sz="16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audio.mp3</a:t>
            </a:r>
            <a:r>
              <a:rPr lang="fr-FR" sz="1600" dirty="0">
                <a:latin typeface="Courier New" pitchFamily="49" charset="0"/>
                <a:cs typeface="Courier New" pitchFamily="49" charset="0"/>
              </a:rPr>
              <a:t>" </a:t>
            </a:r>
            <a:r>
              <a:rPr lang="fr-FR" sz="16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controls</a:t>
            </a:r>
            <a:r>
              <a:rPr lang="fr-FR" sz="16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&gt;&lt;/audio&gt;</a:t>
            </a:r>
          </a:p>
        </p:txBody>
      </p:sp>
      <p:pic>
        <p:nvPicPr>
          <p:cNvPr id="4098" name="Picture 2" descr="C:\Users\Kénium\Desktop\navigateur_audio_html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2438" y="3295650"/>
            <a:ext cx="401195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audio et video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89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1" name="Espace réservé du numéro de diapositive 3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E9C84B1-BD2C-4C1C-A6E1-85B1BA754EDF}" type="slidenum">
              <a:rPr lang="fr-FR" smtClean="0"/>
              <a:pPr/>
              <a:t>9</a:t>
            </a:fld>
            <a:endParaRPr lang="fr-FR" smtClean="0"/>
          </a:p>
        </p:txBody>
      </p:sp>
      <p:sp>
        <p:nvSpPr>
          <p:cNvPr id="11" name="Rectangle à coins arrondis 10"/>
          <p:cNvSpPr/>
          <p:nvPr/>
        </p:nvSpPr>
        <p:spPr>
          <a:xfrm>
            <a:off x="2202588" y="1484784"/>
            <a:ext cx="5696436" cy="122983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Le serveur cherche la page.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fr-FR" dirty="0"/>
              <a:t> </a:t>
            </a:r>
            <a:r>
              <a:rPr lang="fr-FR" dirty="0" smtClean="0"/>
              <a:t>S’il </a:t>
            </a:r>
            <a:r>
              <a:rPr lang="fr-FR" dirty="0"/>
              <a:t>la trouve, il la renvoie</a:t>
            </a:r>
          </a:p>
          <a:p>
            <a:pPr lvl="1">
              <a:buFont typeface="Wingdings" pitchFamily="2" charset="2"/>
              <a:buChar char="Ø"/>
              <a:defRPr/>
            </a:pPr>
            <a:r>
              <a:rPr lang="fr-FR" dirty="0"/>
              <a:t> S’il ne la trouve pas, il renvoie une erreur</a:t>
            </a:r>
          </a:p>
        </p:txBody>
      </p:sp>
      <p:sp>
        <p:nvSpPr>
          <p:cNvPr id="8205" name="ZoneTexte 19"/>
          <p:cNvSpPr txBox="1">
            <a:spLocks noChangeArrowheads="1"/>
          </p:cNvSpPr>
          <p:nvPr/>
        </p:nvSpPr>
        <p:spPr bwMode="auto">
          <a:xfrm>
            <a:off x="6911628" y="3071828"/>
            <a:ext cx="182284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u="sng"/>
              <a:t>Client</a:t>
            </a:r>
          </a:p>
        </p:txBody>
      </p:sp>
      <p:grpSp>
        <p:nvGrpSpPr>
          <p:cNvPr id="3" name="Groupe 21"/>
          <p:cNvGrpSpPr>
            <a:grpSpLocks/>
          </p:cNvGrpSpPr>
          <p:nvPr/>
        </p:nvGrpSpPr>
        <p:grpSpPr bwMode="auto">
          <a:xfrm>
            <a:off x="6874499" y="3429003"/>
            <a:ext cx="1898798" cy="982663"/>
            <a:chOff x="5643570" y="3714752"/>
            <a:chExt cx="1785950" cy="982455"/>
          </a:xfrm>
        </p:grpSpPr>
        <p:pic>
          <p:nvPicPr>
            <p:cNvPr id="8227" name="Image 18" descr="Laptop2.pn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43570" y="3714752"/>
              <a:ext cx="982455" cy="982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28" name="Image 20" descr="user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72264" y="3714752"/>
              <a:ext cx="857256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" name="Flèche droite à entaille 22"/>
          <p:cNvSpPr/>
          <p:nvPr/>
        </p:nvSpPr>
        <p:spPr>
          <a:xfrm>
            <a:off x="3038078" y="3929063"/>
            <a:ext cx="3417838" cy="50006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à coins arrondis 23"/>
          <p:cNvSpPr/>
          <p:nvPr/>
        </p:nvSpPr>
        <p:spPr>
          <a:xfrm>
            <a:off x="3341894" y="5000625"/>
            <a:ext cx="2886174" cy="1428750"/>
          </a:xfrm>
          <a:prstGeom prst="wedgeRoundRectCallout">
            <a:avLst>
              <a:gd name="adj1" fmla="val -24693"/>
              <a:gd name="adj2" fmla="val -9616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31" name="Rectangle 30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3" name="Sous-titre 7"/>
          <p:cNvSpPr txBox="1">
            <a:spLocks/>
          </p:cNvSpPr>
          <p:nvPr/>
        </p:nvSpPr>
        <p:spPr>
          <a:xfrm rot="16200000" flipH="1">
            <a:off x="-2008463" y="3244959"/>
            <a:ext cx="4968875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Le fonctionnement du WEB</a:t>
            </a:r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540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1" name="Titre 8"/>
          <p:cNvSpPr txBox="1">
            <a:spLocks/>
          </p:cNvSpPr>
          <p:nvPr/>
        </p:nvSpPr>
        <p:spPr bwMode="auto">
          <a:xfrm>
            <a:off x="1108899" y="58738"/>
            <a:ext cx="8498179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10000"/>
          </a:bodyPr>
          <a:lstStyle/>
          <a:p>
            <a:pPr lvl="0" algn="ctr" fontAlgn="auto">
              <a:spcAft>
                <a:spcPts val="0"/>
              </a:spcAft>
              <a:defRPr/>
            </a:pPr>
            <a:r>
              <a:rPr lang="fr-FR" sz="3600" dirty="0" smtClean="0"/>
              <a:t>Comment ça marche ?</a:t>
            </a:r>
            <a:endParaRPr kumimoji="0" lang="fr-FR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42" name="Groupe 11"/>
          <p:cNvGrpSpPr>
            <a:grpSpLocks/>
          </p:cNvGrpSpPr>
          <p:nvPr/>
        </p:nvGrpSpPr>
        <p:grpSpPr bwMode="auto">
          <a:xfrm>
            <a:off x="1154038" y="3429008"/>
            <a:ext cx="1898799" cy="1071563"/>
            <a:chOff x="857224" y="2714620"/>
            <a:chExt cx="1785950" cy="1071570"/>
          </a:xfrm>
        </p:grpSpPr>
        <p:pic>
          <p:nvPicPr>
            <p:cNvPr id="43" name="Image 7" descr="serveur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14480" y="2714620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Image 8" descr="serveur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85852" y="2786058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Image 9" descr="serveur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57224" y="2857496"/>
              <a:ext cx="928694" cy="92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6" name="ZoneTexte 12"/>
          <p:cNvSpPr txBox="1">
            <a:spLocks noChangeArrowheads="1"/>
          </p:cNvSpPr>
          <p:nvPr/>
        </p:nvSpPr>
        <p:spPr bwMode="auto">
          <a:xfrm>
            <a:off x="1229990" y="3071828"/>
            <a:ext cx="182284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i="1" u="sng" dirty="0"/>
              <a:t>Serveur</a:t>
            </a:r>
          </a:p>
        </p:txBody>
      </p:sp>
      <p:grpSp>
        <p:nvGrpSpPr>
          <p:cNvPr id="47" name="Groupe 23"/>
          <p:cNvGrpSpPr>
            <a:grpSpLocks/>
          </p:cNvGrpSpPr>
          <p:nvPr/>
        </p:nvGrpSpPr>
        <p:grpSpPr bwMode="auto">
          <a:xfrm>
            <a:off x="1154045" y="4857750"/>
            <a:ext cx="2050703" cy="857250"/>
            <a:chOff x="500034" y="4857760"/>
            <a:chExt cx="1928826" cy="857256"/>
          </a:xfrm>
        </p:grpSpPr>
        <p:pic>
          <p:nvPicPr>
            <p:cNvPr id="48" name="Image 13" descr="view_page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14348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Image 14" descr="view_page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14414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Image 15" descr="view_page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14480" y="5214950"/>
              <a:ext cx="453057" cy="453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ZoneTexte 16"/>
            <p:cNvSpPr txBox="1">
              <a:spLocks noChangeArrowheads="1"/>
            </p:cNvSpPr>
            <p:nvPr/>
          </p:nvSpPr>
          <p:spPr bwMode="auto">
            <a:xfrm>
              <a:off x="571472" y="4857760"/>
              <a:ext cx="17145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fr-FR"/>
                <a:t>Mon site web</a:t>
              </a:r>
            </a:p>
          </p:txBody>
        </p:sp>
        <p:sp>
          <p:nvSpPr>
            <p:cNvPr id="52" name="Rectangle à coins arrondis 51"/>
            <p:cNvSpPr/>
            <p:nvPr/>
          </p:nvSpPr>
          <p:spPr>
            <a:xfrm>
              <a:off x="500034" y="4857760"/>
              <a:ext cx="1928826" cy="85725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53" name="Flèche vers le haut 52"/>
          <p:cNvSpPr/>
          <p:nvPr/>
        </p:nvSpPr>
        <p:spPr>
          <a:xfrm>
            <a:off x="2065462" y="4500563"/>
            <a:ext cx="227856" cy="2857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5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 nouvelle balise </a:t>
            </a:r>
            <a:r>
              <a:rPr lang="fr-FR" sz="4000" dirty="0" smtClean="0">
                <a:solidFill>
                  <a:srgbClr val="C00000"/>
                </a:solidFill>
              </a:rPr>
              <a:t>&lt;audio&gt;</a:t>
            </a:r>
            <a:endParaRPr lang="fr-FR" sz="4000" dirty="0">
              <a:solidFill>
                <a:srgbClr val="C00000"/>
              </a:solidFill>
            </a:endParaRPr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ous-titre 7"/>
          <p:cNvSpPr txBox="1">
            <a:spLocks/>
          </p:cNvSpPr>
          <p:nvPr/>
        </p:nvSpPr>
        <p:spPr>
          <a:xfrm>
            <a:off x="1262490" y="1341438"/>
            <a:ext cx="8305769" cy="12382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 même que pour l’élément </a:t>
            </a:r>
            <a:r>
              <a:rPr lang="fr-FR" sz="2400" dirty="0">
                <a:solidFill>
                  <a:srgbClr val="FF0000"/>
                </a:solidFill>
              </a:rPr>
              <a:t>&lt;video&gt;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nous pouvons avec l’élément </a:t>
            </a:r>
            <a:r>
              <a:rPr lang="fr-FR" sz="2400" dirty="0" smtClean="0">
                <a:solidFill>
                  <a:srgbClr val="FF0000"/>
                </a:solidFill>
              </a:rPr>
              <a:t>&lt;audio&gt; </a:t>
            </a:r>
            <a:r>
              <a:rPr lang="fr-FR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gérer plusieurs sources pour répondre à l’incompatibilité des navigateurs.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83837" y="2760381"/>
            <a:ext cx="8115202" cy="2074414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&lt;audio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controls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&gt;</a:t>
            </a:r>
            <a:endParaRPr lang="fr-FR" sz="2000" dirty="0">
              <a:latin typeface="+mn-lt"/>
              <a:ea typeface="Calibri"/>
              <a:cs typeface="Times New Roman"/>
            </a:endParaRPr>
          </a:p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&lt;source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src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audio.oga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"audio/</a:t>
            </a:r>
            <a:r>
              <a:rPr lang="en-US" sz="16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ogg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/&gt;</a:t>
            </a:r>
            <a:endParaRPr lang="fr-FR" sz="2000" dirty="0">
              <a:latin typeface="+mn-lt"/>
              <a:ea typeface="Calibri"/>
              <a:cs typeface="Times New Roman"/>
            </a:endParaRPr>
          </a:p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&lt;source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src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"audio.mp3"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"audio/mpeg"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/&gt;</a:t>
            </a:r>
            <a:endParaRPr lang="fr-FR" sz="2000" dirty="0">
              <a:latin typeface="+mn-lt"/>
              <a:ea typeface="Calibri"/>
              <a:cs typeface="Times New Roman"/>
            </a:endParaRPr>
          </a:p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&lt;source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src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audio.acc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=</a:t>
            </a:r>
            <a:r>
              <a:rPr lang="en-US" sz="1600" b="1" dirty="0">
                <a:solidFill>
                  <a:srgbClr val="8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"audio/mp4"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/&gt;</a:t>
            </a:r>
            <a:endParaRPr lang="fr-FR" sz="2000" dirty="0">
              <a:latin typeface="+mn-lt"/>
              <a:ea typeface="Calibri"/>
              <a:cs typeface="Times New Roman"/>
            </a:endParaRPr>
          </a:p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  l'alternative à l’audio: un lien de téléchargement, un message, etc.</a:t>
            </a:r>
            <a:endParaRPr lang="fr-FR" sz="2000" dirty="0">
              <a:latin typeface="+mn-lt"/>
              <a:ea typeface="Calibri"/>
              <a:cs typeface="Times New Roman"/>
            </a:endParaRPr>
          </a:p>
          <a:p>
            <a:pPr fontAlgn="auto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/>
            </a:pP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alibri"/>
                <a:cs typeface="Times New Roman"/>
              </a:rPr>
              <a:t>&lt;/audio&gt;</a:t>
            </a:r>
            <a:endParaRPr lang="fr-FR" sz="2000" dirty="0">
              <a:latin typeface="+mn-lt"/>
              <a:ea typeface="Calibri"/>
              <a:cs typeface="Times New Roman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1583" y="5275278"/>
            <a:ext cx="7426413" cy="368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 balise </a:t>
            </a:r>
            <a:r>
              <a:rPr lang="fr-FR" dirty="0">
                <a:solidFill>
                  <a:srgbClr val="FF0000"/>
                </a:solidFill>
              </a:rPr>
              <a:t>&lt;audio&gt;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possède également l’attribut </a:t>
            </a:r>
            <a:r>
              <a:rPr lang="fr-FR" dirty="0" err="1">
                <a:solidFill>
                  <a:srgbClr val="00B050"/>
                </a:solidFill>
              </a:rPr>
              <a:t>autoplay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fr-FR" dirty="0" err="1">
                <a:solidFill>
                  <a:srgbClr val="00B050"/>
                </a:solidFill>
              </a:rPr>
              <a:t>preload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et </a:t>
            </a:r>
            <a:r>
              <a:rPr lang="fr-FR" dirty="0" err="1">
                <a:solidFill>
                  <a:srgbClr val="00B050"/>
                </a:solidFill>
              </a:rPr>
              <a:t>loop</a:t>
            </a:r>
            <a:endParaRPr lang="fr-FR" b="1" dirty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audio et video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90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1108899" y="58738"/>
            <a:ext cx="8498179" cy="5762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 attributs de la balise </a:t>
            </a:r>
            <a:r>
              <a:rPr lang="fr-FR" sz="4000" dirty="0" smtClean="0">
                <a:solidFill>
                  <a:srgbClr val="C00000"/>
                </a:solidFill>
              </a:rPr>
              <a:t>&lt;audio&gt;</a:t>
            </a:r>
            <a:endParaRPr lang="fr-FR" sz="4000" dirty="0">
              <a:solidFill>
                <a:srgbClr val="C00000"/>
              </a:solidFill>
            </a:endParaRPr>
          </a:p>
        </p:txBody>
      </p:sp>
      <p:pic>
        <p:nvPicPr>
          <p:cNvPr id="10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ous-titre 7"/>
          <p:cNvSpPr txBox="1">
            <a:spLocks/>
          </p:cNvSpPr>
          <p:nvPr/>
        </p:nvSpPr>
        <p:spPr>
          <a:xfrm rot="16200000" flipH="1">
            <a:off x="-2044182" y="3209242"/>
            <a:ext cx="5040313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schemeClr val="bg1"/>
                </a:solidFill>
              </a:rPr>
              <a:t>Les balises audio et video</a:t>
            </a:r>
          </a:p>
        </p:txBody>
      </p:sp>
      <p:sp>
        <p:nvSpPr>
          <p:cNvPr id="36" name="Espace réservé du numéro de diapositive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BE2E8-56B9-4ECB-897B-EBD0948C25EC}" type="slidenum">
              <a:rPr lang="fr-BE" smtClean="0"/>
              <a:pPr>
                <a:defRPr/>
              </a:pPr>
              <a:t>91</a:t>
            </a:fld>
            <a:endParaRPr lang="fr-BE"/>
          </a:p>
        </p:txBody>
      </p:sp>
      <p:sp>
        <p:nvSpPr>
          <p:cNvPr id="37" name="Rectangle 36"/>
          <p:cNvSpPr/>
          <p:nvPr/>
        </p:nvSpPr>
        <p:spPr>
          <a:xfrm>
            <a:off x="-2195854" y="-11260632"/>
            <a:ext cx="10297145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 smtClean="0"/>
              <a:t>controls</a:t>
            </a:r>
            <a:r>
              <a:rPr lang="fr-FR" sz="2000" dirty="0" smtClean="0"/>
              <a:t> : pour ajouter les boutons « Lecture », « Pause »   </a:t>
            </a:r>
          </a:p>
          <a:p>
            <a:r>
              <a:rPr lang="fr-FR" sz="2000" dirty="0" smtClean="0"/>
              <a:t>                 et la barre de défilement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err="1" smtClean="0"/>
              <a:t>width</a:t>
            </a:r>
            <a:r>
              <a:rPr lang="fr-FR" sz="2000" dirty="0" smtClean="0"/>
              <a:t> : pour modifier la largeur de l'outil de lecture audio.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err="1" smtClean="0"/>
              <a:t>loop</a:t>
            </a:r>
            <a:r>
              <a:rPr lang="fr-FR" sz="2000" dirty="0" smtClean="0"/>
              <a:t> : la musique sera jouée en boucle. 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err="1" smtClean="0"/>
              <a:t>autoplay</a:t>
            </a:r>
            <a:r>
              <a:rPr lang="fr-FR" sz="2000" dirty="0" smtClean="0"/>
              <a:t> : la musique sera jouée dès le chargement de la </a:t>
            </a:r>
          </a:p>
          <a:p>
            <a:pPr>
              <a:buNone/>
            </a:pPr>
            <a:r>
              <a:rPr lang="fr-FR" sz="2000" dirty="0" smtClean="0"/>
              <a:t>                    page.</a:t>
            </a:r>
          </a:p>
          <a:p>
            <a:r>
              <a:rPr lang="fr-BE" sz="2000" dirty="0" err="1" smtClean="0"/>
              <a:t>Preload</a:t>
            </a:r>
            <a:r>
              <a:rPr lang="fr-BE" sz="2000" dirty="0" smtClean="0"/>
              <a:t> (on ne peut pas le forcer, ça dépend du </a:t>
            </a:r>
            <a:r>
              <a:rPr lang="fr-BE" sz="2000" dirty="0" err="1" smtClean="0"/>
              <a:t>nav</a:t>
            </a:r>
            <a:r>
              <a:rPr lang="fr-BE" sz="2000" dirty="0" smtClean="0"/>
              <a:t>.)</a:t>
            </a:r>
          </a:p>
          <a:p>
            <a:pPr lvl="2" indent="-246888">
              <a:buFont typeface="Wingdings 2"/>
              <a:buChar char=""/>
              <a:defRPr/>
            </a:pPr>
            <a:r>
              <a:rPr lang="fr-BE" sz="2000" dirty="0" smtClean="0"/>
              <a:t>auto (par défaut)</a:t>
            </a:r>
          </a:p>
          <a:p>
            <a:pPr lvl="2" indent="-246888">
              <a:buFont typeface="Wingdings 2"/>
              <a:buChar char=""/>
              <a:defRPr/>
            </a:pPr>
            <a:r>
              <a:rPr lang="fr-BE" sz="2000" dirty="0" err="1" smtClean="0"/>
              <a:t>metadata</a:t>
            </a:r>
            <a:r>
              <a:rPr lang="fr-BE" sz="2000" dirty="0" smtClean="0"/>
              <a:t> : charge uniquement les métadonnées (durée, dimensions, etc.).</a:t>
            </a:r>
          </a:p>
          <a:p>
            <a:pPr lvl="2" indent="-246888">
              <a:buFont typeface="Wingdings 2"/>
              <a:buChar char=""/>
              <a:defRPr/>
            </a:pPr>
            <a:r>
              <a:rPr lang="fr-BE" sz="2000" dirty="0" smtClean="0"/>
              <a:t>none : pas de </a:t>
            </a:r>
            <a:r>
              <a:rPr lang="fr-BE" sz="2000" dirty="0" err="1" smtClean="0"/>
              <a:t>préchargement</a:t>
            </a:r>
            <a:r>
              <a:rPr lang="fr-BE" sz="2000" dirty="0" smtClean="0"/>
              <a:t>. Utile si vous nous voulez pas gaspiller de bande passante sur votre site.</a:t>
            </a:r>
          </a:p>
          <a:p>
            <a:endParaRPr lang="fr-FR" sz="4200" dirty="0" smtClean="0"/>
          </a:p>
        </p:txBody>
      </p:sp>
      <p:sp>
        <p:nvSpPr>
          <p:cNvPr id="38" name="Espace réservé du contenu 1"/>
          <p:cNvSpPr txBox="1">
            <a:spLocks/>
          </p:cNvSpPr>
          <p:nvPr/>
        </p:nvSpPr>
        <p:spPr bwMode="auto">
          <a:xfrm>
            <a:off x="1116510" y="1196752"/>
            <a:ext cx="8229600" cy="49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7500" lnSpcReduction="20000"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4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controls</a:t>
            </a: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 : pour ajouter les boutons « Lecture », « Pause »  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et la barre de défilement</a:t>
            </a:r>
            <a:b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fr-FR" sz="4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4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width</a:t>
            </a: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 : pour modifier la largeur de l'outil de lecture audio.</a:t>
            </a:r>
            <a:b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fr-FR" sz="4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4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loop</a:t>
            </a:r>
            <a:r>
              <a:rPr kumimoji="0" lang="fr-FR" sz="4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 : </a:t>
            </a: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la musique sera jouée en boucle. </a:t>
            </a:r>
            <a:b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fr-FR" sz="4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FR" sz="4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autoplay</a:t>
            </a: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 : la musique sera jouée dès le chargement de la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page.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BE" sz="46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Preload</a:t>
            </a: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(on ne peut pas le forcer, ça dépend du </a:t>
            </a:r>
            <a:r>
              <a:rPr kumimoji="0" lang="fr-BE" sz="4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nav</a:t>
            </a: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.)</a:t>
            </a:r>
          </a:p>
          <a:p>
            <a:pPr marL="914400" marR="0" lvl="2" indent="-246888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auto (par défaut)</a:t>
            </a:r>
          </a:p>
          <a:p>
            <a:pPr marL="914400" marR="0" lvl="2" indent="-246888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BE" sz="4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metadata</a:t>
            </a: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: charge uniquement les métadonnées (durée, dimensions, etc.).</a:t>
            </a:r>
          </a:p>
          <a:p>
            <a:pPr marL="914400" marR="0" lvl="2" indent="-246888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none : pas de </a:t>
            </a:r>
            <a:r>
              <a:rPr kumimoji="0" lang="fr-BE" sz="4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préchargement</a:t>
            </a:r>
            <a:r>
              <a:rPr kumimoji="0" lang="fr-BE" sz="4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. Utile si vous nous voulez pas gaspiller de bande passante sur votre site.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fr-FR" sz="42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fr-FR" sz="4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Espace réservé du numéro de diapositive 3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D0EC07-3CFD-438B-9F91-98529DA68E30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92</a:t>
            </a:fld>
            <a:endParaRPr lang="fr-FR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5064" y="692150"/>
            <a:ext cx="962059" cy="6165850"/>
          </a:xfrm>
          <a:prstGeom prst="rect">
            <a:avLst/>
          </a:prstGeom>
          <a:solidFill>
            <a:srgbClr val="6A8BAB"/>
          </a:solidFill>
          <a:ln>
            <a:solidFill>
              <a:srgbClr val="6A8BAB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5392" y="0"/>
            <a:ext cx="9722390" cy="692696"/>
          </a:xfrm>
          <a:prstGeom prst="rect">
            <a:avLst/>
          </a:prstGeom>
          <a:solidFill>
            <a:srgbClr val="CCDCEA"/>
          </a:solidFill>
          <a:ln>
            <a:solidFill>
              <a:srgbClr val="CCDCE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5064" y="0"/>
            <a:ext cx="962059" cy="6921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prstClr val="white"/>
              </a:solidFill>
            </a:endParaRPr>
          </a:p>
        </p:txBody>
      </p:sp>
      <p:pic>
        <p:nvPicPr>
          <p:cNvPr id="32" name="Picture 2" descr="C:\Users\Kénium\Desktop\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32" y="79390"/>
            <a:ext cx="577235" cy="5429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re 8"/>
          <p:cNvSpPr txBox="1">
            <a:spLocks/>
          </p:cNvSpPr>
          <p:nvPr/>
        </p:nvSpPr>
        <p:spPr>
          <a:xfrm>
            <a:off x="1070079" y="79390"/>
            <a:ext cx="8498180" cy="576263"/>
          </a:xfrm>
          <a:prstGeom prst="rect">
            <a:avLst/>
          </a:prstGeom>
        </p:spPr>
        <p:txBody>
          <a:bodyPr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smtClean="0">
                <a:solidFill>
                  <a:prstClr val="black"/>
                </a:solidFill>
              </a:rPr>
              <a:t>INSAT</a:t>
            </a:r>
            <a:endParaRPr lang="fr-FR" sz="4000" dirty="0">
              <a:solidFill>
                <a:prstClr val="black"/>
              </a:solidFill>
            </a:endParaRPr>
          </a:p>
        </p:txBody>
      </p:sp>
      <p:sp>
        <p:nvSpPr>
          <p:cNvPr id="34" name="Sous-titre 7"/>
          <p:cNvSpPr txBox="1">
            <a:spLocks/>
          </p:cNvSpPr>
          <p:nvPr/>
        </p:nvSpPr>
        <p:spPr>
          <a:xfrm rot="16200000" flipH="1">
            <a:off x="-2003708" y="3249721"/>
            <a:ext cx="4959350" cy="58398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fontAlgn="auto">
              <a:spcAft>
                <a:spcPts val="0"/>
              </a:spcAft>
              <a:defRPr/>
            </a:pPr>
            <a:r>
              <a:rPr lang="fr-FR" dirty="0" smtClean="0">
                <a:solidFill>
                  <a:prstClr val="white"/>
                </a:solidFill>
              </a:rPr>
              <a:t>HTML5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052613" y="2682786"/>
            <a:ext cx="6696744" cy="1415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AYMEN SELLAOUTI</a:t>
            </a:r>
          </a:p>
          <a:p>
            <a:pPr algn="ctr"/>
            <a:r>
              <a:rPr lang="fr-FR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aymen.sellaouti@gmail.com</a:t>
            </a:r>
            <a:endParaRPr lang="fr-FR" sz="32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59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bg1">
            <a:lumMod val="95000"/>
          </a:schemeClr>
        </a:solidFill>
        <a:ln>
          <a:solidFill>
            <a:srgbClr val="0070C0"/>
          </a:solidFill>
        </a:ln>
      </a:spPr>
      <a:bodyPr wrap="none" rtlCol="0">
        <a:spAutoFit/>
      </a:bodyPr>
      <a:lstStyle>
        <a:defPPr>
          <a:defRPr dirty="0">
            <a:solidFill>
              <a:schemeClr val="tx1">
                <a:lumMod val="50000"/>
                <a:lumOff val="50000"/>
              </a:schemeClr>
            </a:solidFill>
            <a:latin typeface="Courier New" pitchFamily="49" charset="0"/>
            <a:cs typeface="Courier New" pitchFamily="49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21707</TotalTime>
  <Words>4864</Words>
  <Application>Microsoft Office PowerPoint</Application>
  <PresentationFormat>Personnalisé</PresentationFormat>
  <Paragraphs>1108</Paragraphs>
  <Slides>92</Slides>
  <Notes>48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92</vt:i4>
      </vt:variant>
    </vt:vector>
  </HeadingPairs>
  <TitlesOfParts>
    <vt:vector size="102" baseType="lpstr">
      <vt:lpstr>宋体</vt:lpstr>
      <vt:lpstr>Arial</vt:lpstr>
      <vt:lpstr>Arial Rounded MT Bold</vt:lpstr>
      <vt:lpstr>Calibri</vt:lpstr>
      <vt:lpstr>Courier New</vt:lpstr>
      <vt:lpstr>Tahoma</vt:lpstr>
      <vt:lpstr>Times New Roman</vt:lpstr>
      <vt:lpstr>Wingdings</vt:lpstr>
      <vt:lpstr>Wingdings 2</vt:lpstr>
      <vt:lpstr>Thème Office</vt:lpstr>
      <vt:lpstr>HTML5, CSS3 &amp; JS</vt:lpstr>
      <vt:lpstr>Partie 1  : HTML5</vt:lpstr>
      <vt:lpstr>Plan de la présentation  </vt:lpstr>
      <vt:lpstr>A l’origine du WEB : Tim berners-Lee</vt:lpstr>
      <vt:lpstr>Evolution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Structure d’une page HTML5</vt:lpstr>
      <vt:lpstr>Présentation PowerPoint</vt:lpstr>
      <vt:lpstr>Le Doctype avant tout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nouvelles balises sémantiques</vt:lpstr>
      <vt:lpstr>Les nouvelles balises sémantiques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nouvelles balises &lt;audio&gt; et &lt;video&gt;</vt:lpstr>
      <vt:lpstr>La nouvelle balise &lt;video&gt;</vt:lpstr>
      <vt:lpstr>La nouvelle balise &lt;video&gt;               test</vt:lpstr>
      <vt:lpstr>Les attributs de la balise &lt;video&gt;</vt:lpstr>
      <vt:lpstr>La nouvelle balise &lt;audio&gt;</vt:lpstr>
      <vt:lpstr>La nouvelle balise &lt;audio&gt;</vt:lpstr>
      <vt:lpstr>Les attributs de la balise &lt;audio&gt;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L’avenir du WEB</dc:title>
  <dc:creator>Kénium</dc:creator>
  <cp:lastModifiedBy>aymen</cp:lastModifiedBy>
  <cp:revision>390</cp:revision>
  <cp:lastPrinted>2017-08-28T08:27:00Z</cp:lastPrinted>
  <dcterms:created xsi:type="dcterms:W3CDTF">2012-02-16T10:08:47Z</dcterms:created>
  <dcterms:modified xsi:type="dcterms:W3CDTF">2017-09-19T09:26:45Z</dcterms:modified>
</cp:coreProperties>
</file>